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notesSlides/notesSlide1.xml" ContentType="application/vnd.openxmlformats-officedocument.presentationml.notesSlide+xml"/>
  <Override PartName="/ppt/tags/tag4.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7.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31"/>
  </p:notesMasterIdLst>
  <p:handoutMasterIdLst>
    <p:handoutMasterId r:id="rId32"/>
  </p:handoutMasterIdLst>
  <p:sldIdLst>
    <p:sldId id="550" r:id="rId2"/>
    <p:sldId id="281" r:id="rId3"/>
    <p:sldId id="259" r:id="rId4"/>
    <p:sldId id="461" r:id="rId5"/>
    <p:sldId id="265" r:id="rId6"/>
    <p:sldId id="467" r:id="rId7"/>
    <p:sldId id="462" r:id="rId8"/>
    <p:sldId id="296" r:id="rId9"/>
    <p:sldId id="377" r:id="rId10"/>
    <p:sldId id="320" r:id="rId11"/>
    <p:sldId id="341" r:id="rId12"/>
    <p:sldId id="276" r:id="rId13"/>
    <p:sldId id="328" r:id="rId14"/>
    <p:sldId id="416" r:id="rId15"/>
    <p:sldId id="349" r:id="rId16"/>
    <p:sldId id="463" r:id="rId17"/>
    <p:sldId id="565" r:id="rId18"/>
    <p:sldId id="566" r:id="rId19"/>
    <p:sldId id="402" r:id="rId20"/>
    <p:sldId id="567" r:id="rId21"/>
    <p:sldId id="568" r:id="rId22"/>
    <p:sldId id="569" r:id="rId23"/>
    <p:sldId id="450" r:id="rId24"/>
    <p:sldId id="570" r:id="rId25"/>
    <p:sldId id="406" r:id="rId26"/>
    <p:sldId id="267" r:id="rId27"/>
    <p:sldId id="552" r:id="rId28"/>
    <p:sldId id="261" r:id="rId29"/>
    <p:sldId id="444" r:id="rId30"/>
  </p:sldIdLst>
  <p:sldSz cx="9144000" cy="6858000" type="screen4x3"/>
  <p:notesSz cx="7010400" cy="9296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Ratliffe, Colleen F" initials="RCF" lastIdx="1" clrIdx="0"/>
  <p:cmAuthor id="1" name="Brodsky, Boris" initials="BB" lastIdx="1"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99FFCC"/>
    <a:srgbClr val="66FF66"/>
    <a:srgbClr val="6699FF"/>
    <a:srgbClr val="FFCCCC"/>
    <a:srgbClr val="009900"/>
    <a:srgbClr val="FF7019"/>
    <a:srgbClr val="FF6190"/>
    <a:srgbClr val="990099"/>
    <a:srgbClr val="FFFF99"/>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693" autoAdjust="0"/>
    <p:restoredTop sz="88343" autoAdjust="0"/>
  </p:normalViewPr>
  <p:slideViewPr>
    <p:cSldViewPr snapToGrid="0" snapToObjects="1">
      <p:cViewPr varScale="1">
        <p:scale>
          <a:sx n="68" d="100"/>
          <a:sy n="68" d="100"/>
        </p:scale>
        <p:origin x="538" y="72"/>
      </p:cViewPr>
      <p:guideLst>
        <p:guide orient="horz" pos="2160"/>
        <p:guide pos="2880"/>
      </p:guideLst>
    </p:cSldViewPr>
  </p:slideViewPr>
  <p:outlineViewPr>
    <p:cViewPr>
      <p:scale>
        <a:sx n="33" d="100"/>
        <a:sy n="33" d="100"/>
      </p:scale>
      <p:origin x="48" y="10806"/>
    </p:cViewPr>
  </p:outlineViewPr>
  <p:notesTextViewPr>
    <p:cViewPr>
      <p:scale>
        <a:sx n="100" d="100"/>
        <a:sy n="100" d="100"/>
      </p:scale>
      <p:origin x="0" y="0"/>
    </p:cViewPr>
  </p:notesTextViewPr>
  <p:sorterViewPr>
    <p:cViewPr>
      <p:scale>
        <a:sx n="140" d="100"/>
        <a:sy n="140" d="100"/>
      </p:scale>
      <p:origin x="0" y="-10867"/>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handoutMaster" Target="handoutMasters/handoutMaster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70338" y="0"/>
            <a:ext cx="3038475" cy="465138"/>
          </a:xfrm>
          <a:prstGeom prst="rect">
            <a:avLst/>
          </a:prstGeom>
        </p:spPr>
        <p:txBody>
          <a:bodyPr vert="horz" lIns="91440" tIns="45720" rIns="91440" bIns="45720" rtlCol="0"/>
          <a:lstStyle>
            <a:lvl1pPr algn="r">
              <a:defRPr sz="1200"/>
            </a:lvl1pPr>
          </a:lstStyle>
          <a:p>
            <a:fld id="{F51BEA6C-AEBD-4500-9385-D0D25211712B}" type="datetimeFigureOut">
              <a:rPr lang="en-US" smtClean="0"/>
              <a:t>11/15/2018</a:t>
            </a:fld>
            <a:endParaRPr lang="en-US"/>
          </a:p>
        </p:txBody>
      </p:sp>
      <p:sp>
        <p:nvSpPr>
          <p:cNvPr id="4" name="Footer Placeholder 3"/>
          <p:cNvSpPr>
            <a:spLocks noGrp="1"/>
          </p:cNvSpPr>
          <p:nvPr>
            <p:ph type="ftr" sz="quarter" idx="2"/>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70338" y="8829675"/>
            <a:ext cx="3038475" cy="465138"/>
          </a:xfrm>
          <a:prstGeom prst="rect">
            <a:avLst/>
          </a:prstGeom>
        </p:spPr>
        <p:txBody>
          <a:bodyPr vert="horz" lIns="91440" tIns="45720" rIns="91440" bIns="45720" rtlCol="0" anchor="b"/>
          <a:lstStyle>
            <a:lvl1pPr algn="r">
              <a:defRPr sz="1200"/>
            </a:lvl1pPr>
          </a:lstStyle>
          <a:p>
            <a:fld id="{6C4BF8BB-1951-4AEE-8556-87BA2F88D7AA}" type="slidenum">
              <a:rPr lang="en-US" smtClean="0"/>
              <a:t>‹#›</a:t>
            </a:fld>
            <a:endParaRPr lang="en-US"/>
          </a:p>
        </p:txBody>
      </p:sp>
    </p:spTree>
    <p:extLst>
      <p:ext uri="{BB962C8B-B14F-4D97-AF65-F5344CB8AC3E}">
        <p14:creationId xmlns:p14="http://schemas.microsoft.com/office/powerpoint/2010/main" val="281999389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4820"/>
          </a:xfrm>
          <a:prstGeom prst="rect">
            <a:avLst/>
          </a:prstGeom>
        </p:spPr>
        <p:txBody>
          <a:bodyPr vert="horz" lIns="93177" tIns="46589" rIns="93177" bIns="46589" rtlCol="0"/>
          <a:lstStyle>
            <a:lvl1pPr algn="r">
              <a:defRPr sz="1200"/>
            </a:lvl1pPr>
          </a:lstStyle>
          <a:p>
            <a:fld id="{0F94F1F9-670B-4BD8-A79A-22FF1A005646}" type="datetimeFigureOut">
              <a:rPr lang="en-US" smtClean="0"/>
              <a:t>11/15/2018</a:t>
            </a:fld>
            <a:endParaRPr lang="en-US"/>
          </a:p>
        </p:txBody>
      </p:sp>
      <p:sp>
        <p:nvSpPr>
          <p:cNvPr id="4" name="Slide Image Placeholder 3"/>
          <p:cNvSpPr>
            <a:spLocks noGrp="1" noRot="1" noChangeAspect="1"/>
          </p:cNvSpPr>
          <p:nvPr>
            <p:ph type="sldImg" idx="2"/>
          </p:nvPr>
        </p:nvSpPr>
        <p:spPr>
          <a:xfrm>
            <a:off x="1181100" y="696913"/>
            <a:ext cx="4648200" cy="348615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3177" tIns="46589" rIns="93177" bIns="465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4820"/>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4820"/>
          </a:xfrm>
          <a:prstGeom prst="rect">
            <a:avLst/>
          </a:prstGeom>
        </p:spPr>
        <p:txBody>
          <a:bodyPr vert="horz" lIns="93177" tIns="46589" rIns="93177" bIns="46589" rtlCol="0" anchor="b"/>
          <a:lstStyle>
            <a:lvl1pPr algn="r">
              <a:defRPr sz="1200"/>
            </a:lvl1pPr>
          </a:lstStyle>
          <a:p>
            <a:fld id="{70488F4B-C8AB-4DED-82A3-6F6C06D43A36}" type="slidenum">
              <a:rPr lang="en-US" smtClean="0"/>
              <a:t>‹#›</a:t>
            </a:fld>
            <a:endParaRPr lang="en-US"/>
          </a:p>
        </p:txBody>
      </p:sp>
    </p:spTree>
    <p:extLst>
      <p:ext uri="{BB962C8B-B14F-4D97-AF65-F5344CB8AC3E}">
        <p14:creationId xmlns:p14="http://schemas.microsoft.com/office/powerpoint/2010/main" val="29436507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5E1AA0B5-3E15-498B-8685-C70671BBB677}"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29136997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5221792-F6A6-450E-B49B-122B6CD0AD11}" type="slidenum">
              <a:rPr lang="en-US" smtClean="0"/>
              <a:t>17</a:t>
            </a:fld>
            <a:endParaRPr lang="en-US" dirty="0"/>
          </a:p>
        </p:txBody>
      </p:sp>
    </p:spTree>
    <p:extLst>
      <p:ext uri="{BB962C8B-B14F-4D97-AF65-F5344CB8AC3E}">
        <p14:creationId xmlns:p14="http://schemas.microsoft.com/office/powerpoint/2010/main" val="24227746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5221792-F6A6-450E-B49B-122B6CD0AD11}" type="slidenum">
              <a:rPr lang="en-US" smtClean="0"/>
              <a:t>18</a:t>
            </a:fld>
            <a:endParaRPr lang="en-US" dirty="0"/>
          </a:p>
        </p:txBody>
      </p:sp>
    </p:spTree>
    <p:extLst>
      <p:ext uri="{BB962C8B-B14F-4D97-AF65-F5344CB8AC3E}">
        <p14:creationId xmlns:p14="http://schemas.microsoft.com/office/powerpoint/2010/main" val="16011885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5221792-F6A6-450E-B49B-122B6CD0AD11}" type="slidenum">
              <a:rPr lang="en-US" smtClean="0"/>
              <a:t>19</a:t>
            </a:fld>
            <a:endParaRPr lang="en-US" dirty="0"/>
          </a:p>
        </p:txBody>
      </p:sp>
    </p:spTree>
    <p:extLst>
      <p:ext uri="{BB962C8B-B14F-4D97-AF65-F5344CB8AC3E}">
        <p14:creationId xmlns:p14="http://schemas.microsoft.com/office/powerpoint/2010/main" val="10036812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181100" y="696913"/>
            <a:ext cx="4648200" cy="3486150"/>
          </a:xfrm>
        </p:spPr>
      </p:sp>
      <p:sp>
        <p:nvSpPr>
          <p:cNvPr id="3" name="ノート プレースホルダー 2"/>
          <p:cNvSpPr>
            <a:spLocks noGrp="1"/>
          </p:cNvSpPr>
          <p:nvPr>
            <p:ph type="body" idx="1"/>
          </p:nvPr>
        </p:nvSpPr>
        <p:spPr/>
        <p:txBody>
          <a:bodyPr/>
          <a:lstStyle/>
          <a:p>
            <a:endParaRPr lang="en-US" baseline="0" dirty="0"/>
          </a:p>
        </p:txBody>
      </p:sp>
      <p:sp>
        <p:nvSpPr>
          <p:cNvPr id="4" name="スライド番号プレースホルダー 3"/>
          <p:cNvSpPr>
            <a:spLocks noGrp="1"/>
          </p:cNvSpPr>
          <p:nvPr>
            <p:ph type="sldNum" idx="10"/>
          </p:nvPr>
        </p:nvSpPr>
        <p:spPr/>
        <p:txBody>
          <a:bodyPr/>
          <a:lstStyle/>
          <a:p>
            <a:fld id="{EABFC3A8-E8E5-4068-9B95-B378400F6198}" type="slidenum">
              <a:rPr lang="ru-RU" smtClean="0"/>
              <a:pPr/>
              <a:t>29</a:t>
            </a:fld>
            <a:endParaRPr lang="ru-RU"/>
          </a:p>
        </p:txBody>
      </p:sp>
    </p:spTree>
    <p:extLst>
      <p:ext uri="{BB962C8B-B14F-4D97-AF65-F5344CB8AC3E}">
        <p14:creationId xmlns:p14="http://schemas.microsoft.com/office/powerpoint/2010/main" val="1048281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0488F4B-C8AB-4DED-82A3-6F6C06D43A36}" type="slidenum">
              <a:rPr lang="en-US" smtClean="0"/>
              <a:t>8</a:t>
            </a:fld>
            <a:endParaRPr lang="en-US"/>
          </a:p>
        </p:txBody>
      </p:sp>
    </p:spTree>
    <p:extLst>
      <p:ext uri="{BB962C8B-B14F-4D97-AF65-F5344CB8AC3E}">
        <p14:creationId xmlns:p14="http://schemas.microsoft.com/office/powerpoint/2010/main" val="2483836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0488F4B-C8AB-4DED-82A3-6F6C06D43A36}" type="slidenum">
              <a:rPr lang="en-US" smtClean="0"/>
              <a:t>9</a:t>
            </a:fld>
            <a:endParaRPr lang="en-US"/>
          </a:p>
        </p:txBody>
      </p:sp>
    </p:spTree>
    <p:extLst>
      <p:ext uri="{BB962C8B-B14F-4D97-AF65-F5344CB8AC3E}">
        <p14:creationId xmlns:p14="http://schemas.microsoft.com/office/powerpoint/2010/main" val="36004100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40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dirty="0"/>
          </a:p>
        </p:txBody>
      </p:sp>
      <p:sp>
        <p:nvSpPr>
          <p:cNvPr id="4403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Calibri" pitchFamily="34" charset="0"/>
                <a:cs typeface="Arial" charset="0"/>
              </a:defRPr>
            </a:lvl1pPr>
            <a:lvl2pPr marL="765394" indent="-294382" eaLnBrk="0" hangingPunct="0">
              <a:defRPr>
                <a:solidFill>
                  <a:schemeClr val="tx1"/>
                </a:solidFill>
                <a:latin typeface="Calibri" pitchFamily="34" charset="0"/>
                <a:cs typeface="Arial" charset="0"/>
              </a:defRPr>
            </a:lvl2pPr>
            <a:lvl3pPr marL="1177529" indent="-235505" eaLnBrk="0" hangingPunct="0">
              <a:defRPr>
                <a:solidFill>
                  <a:schemeClr val="tx1"/>
                </a:solidFill>
                <a:latin typeface="Calibri" pitchFamily="34" charset="0"/>
                <a:cs typeface="Arial" charset="0"/>
              </a:defRPr>
            </a:lvl3pPr>
            <a:lvl4pPr marL="1648541" indent="-235505" eaLnBrk="0" hangingPunct="0">
              <a:defRPr>
                <a:solidFill>
                  <a:schemeClr val="tx1"/>
                </a:solidFill>
                <a:latin typeface="Calibri" pitchFamily="34" charset="0"/>
                <a:cs typeface="Arial" charset="0"/>
              </a:defRPr>
            </a:lvl4pPr>
            <a:lvl5pPr marL="2119552" indent="-235505" eaLnBrk="0" hangingPunct="0">
              <a:defRPr>
                <a:solidFill>
                  <a:schemeClr val="tx1"/>
                </a:solidFill>
                <a:latin typeface="Calibri" pitchFamily="34" charset="0"/>
                <a:cs typeface="Arial" charset="0"/>
              </a:defRPr>
            </a:lvl5pPr>
            <a:lvl6pPr marL="2590563" indent="-235505" eaLnBrk="0" fontAlgn="base" hangingPunct="0">
              <a:spcBef>
                <a:spcPct val="0"/>
              </a:spcBef>
              <a:spcAft>
                <a:spcPct val="0"/>
              </a:spcAft>
              <a:defRPr>
                <a:solidFill>
                  <a:schemeClr val="tx1"/>
                </a:solidFill>
                <a:latin typeface="Calibri" pitchFamily="34" charset="0"/>
                <a:cs typeface="Arial" charset="0"/>
              </a:defRPr>
            </a:lvl6pPr>
            <a:lvl7pPr marL="3061575" indent="-235505" eaLnBrk="0" fontAlgn="base" hangingPunct="0">
              <a:spcBef>
                <a:spcPct val="0"/>
              </a:spcBef>
              <a:spcAft>
                <a:spcPct val="0"/>
              </a:spcAft>
              <a:defRPr>
                <a:solidFill>
                  <a:schemeClr val="tx1"/>
                </a:solidFill>
                <a:latin typeface="Calibri" pitchFamily="34" charset="0"/>
                <a:cs typeface="Arial" charset="0"/>
              </a:defRPr>
            </a:lvl7pPr>
            <a:lvl8pPr marL="3532587" indent="-235505" eaLnBrk="0" fontAlgn="base" hangingPunct="0">
              <a:spcBef>
                <a:spcPct val="0"/>
              </a:spcBef>
              <a:spcAft>
                <a:spcPct val="0"/>
              </a:spcAft>
              <a:defRPr>
                <a:solidFill>
                  <a:schemeClr val="tx1"/>
                </a:solidFill>
                <a:latin typeface="Calibri" pitchFamily="34" charset="0"/>
                <a:cs typeface="Arial" charset="0"/>
              </a:defRPr>
            </a:lvl8pPr>
            <a:lvl9pPr marL="4003598" indent="-235505" eaLnBrk="0" fontAlgn="base" hangingPunct="0">
              <a:spcBef>
                <a:spcPct val="0"/>
              </a:spcBef>
              <a:spcAft>
                <a:spcPct val="0"/>
              </a:spcAft>
              <a:defRPr>
                <a:solidFill>
                  <a:schemeClr val="tx1"/>
                </a:solidFill>
                <a:latin typeface="Calibri" pitchFamily="34" charset="0"/>
                <a:cs typeface="Arial" charset="0"/>
              </a:defRPr>
            </a:lvl9pPr>
          </a:lstStyle>
          <a:p>
            <a:pPr defTabSz="942024" eaLnBrk="1" hangingPunct="1">
              <a:defRPr/>
            </a:pPr>
            <a:fld id="{A1391180-2C09-4D94-8EB3-51C9607CBFFA}" type="slidenum">
              <a:rPr lang="en-US" altLang="en-US" sz="1800" kern="0"/>
              <a:pPr defTabSz="942024" eaLnBrk="1" hangingPunct="1">
                <a:defRPr/>
              </a:pPr>
              <a:t>10</a:t>
            </a:fld>
            <a:endParaRPr lang="en-US" altLang="en-US" sz="1800" kern="0"/>
          </a:p>
        </p:txBody>
      </p:sp>
    </p:spTree>
    <p:extLst>
      <p:ext uri="{BB962C8B-B14F-4D97-AF65-F5344CB8AC3E}">
        <p14:creationId xmlns:p14="http://schemas.microsoft.com/office/powerpoint/2010/main" val="2366275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0488F4B-C8AB-4DED-82A3-6F6C06D43A36}" type="slidenum">
              <a:rPr lang="en-US" smtClean="0"/>
              <a:t>11</a:t>
            </a:fld>
            <a:endParaRPr lang="en-US"/>
          </a:p>
        </p:txBody>
      </p:sp>
    </p:spTree>
    <p:extLst>
      <p:ext uri="{BB962C8B-B14F-4D97-AF65-F5344CB8AC3E}">
        <p14:creationId xmlns:p14="http://schemas.microsoft.com/office/powerpoint/2010/main" val="27442890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427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dirty="0"/>
          </a:p>
        </p:txBody>
      </p:sp>
      <p:sp>
        <p:nvSpPr>
          <p:cNvPr id="5427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Calibri" pitchFamily="34" charset="0"/>
                <a:cs typeface="Arial" charset="0"/>
              </a:defRPr>
            </a:lvl1pPr>
            <a:lvl2pPr marL="757066" indent="-291179" eaLnBrk="0" hangingPunct="0">
              <a:defRPr>
                <a:solidFill>
                  <a:schemeClr val="tx1"/>
                </a:solidFill>
                <a:latin typeface="Calibri" pitchFamily="34" charset="0"/>
                <a:cs typeface="Arial" charset="0"/>
              </a:defRPr>
            </a:lvl2pPr>
            <a:lvl3pPr marL="1164717" indent="-232943" eaLnBrk="0" hangingPunct="0">
              <a:defRPr>
                <a:solidFill>
                  <a:schemeClr val="tx1"/>
                </a:solidFill>
                <a:latin typeface="Calibri" pitchFamily="34" charset="0"/>
                <a:cs typeface="Arial" charset="0"/>
              </a:defRPr>
            </a:lvl3pPr>
            <a:lvl4pPr marL="1630604" indent="-232943" eaLnBrk="0" hangingPunct="0">
              <a:defRPr>
                <a:solidFill>
                  <a:schemeClr val="tx1"/>
                </a:solidFill>
                <a:latin typeface="Calibri" pitchFamily="34" charset="0"/>
                <a:cs typeface="Arial" charset="0"/>
              </a:defRPr>
            </a:lvl4pPr>
            <a:lvl5pPr marL="2096491" indent="-232943" eaLnBrk="0" hangingPunct="0">
              <a:defRPr>
                <a:solidFill>
                  <a:schemeClr val="tx1"/>
                </a:solidFill>
                <a:latin typeface="Calibri" pitchFamily="34" charset="0"/>
                <a:cs typeface="Arial" charset="0"/>
              </a:defRPr>
            </a:lvl5pPr>
            <a:lvl6pPr marL="2562377" indent="-232943" eaLnBrk="0" fontAlgn="base" hangingPunct="0">
              <a:spcBef>
                <a:spcPct val="0"/>
              </a:spcBef>
              <a:spcAft>
                <a:spcPct val="0"/>
              </a:spcAft>
              <a:defRPr>
                <a:solidFill>
                  <a:schemeClr val="tx1"/>
                </a:solidFill>
                <a:latin typeface="Calibri" pitchFamily="34" charset="0"/>
                <a:cs typeface="Arial" charset="0"/>
              </a:defRPr>
            </a:lvl6pPr>
            <a:lvl7pPr marL="3028264" indent="-232943" eaLnBrk="0" fontAlgn="base" hangingPunct="0">
              <a:spcBef>
                <a:spcPct val="0"/>
              </a:spcBef>
              <a:spcAft>
                <a:spcPct val="0"/>
              </a:spcAft>
              <a:defRPr>
                <a:solidFill>
                  <a:schemeClr val="tx1"/>
                </a:solidFill>
                <a:latin typeface="Calibri" pitchFamily="34" charset="0"/>
                <a:cs typeface="Arial" charset="0"/>
              </a:defRPr>
            </a:lvl7pPr>
            <a:lvl8pPr marL="3494151" indent="-232943" eaLnBrk="0" fontAlgn="base" hangingPunct="0">
              <a:spcBef>
                <a:spcPct val="0"/>
              </a:spcBef>
              <a:spcAft>
                <a:spcPct val="0"/>
              </a:spcAft>
              <a:defRPr>
                <a:solidFill>
                  <a:schemeClr val="tx1"/>
                </a:solidFill>
                <a:latin typeface="Calibri" pitchFamily="34" charset="0"/>
                <a:cs typeface="Arial" charset="0"/>
              </a:defRPr>
            </a:lvl8pPr>
            <a:lvl9pPr marL="3960038" indent="-232943" eaLnBrk="0" fontAlgn="base" hangingPunct="0">
              <a:spcBef>
                <a:spcPct val="0"/>
              </a:spcBef>
              <a:spcAft>
                <a:spcPct val="0"/>
              </a:spcAft>
              <a:defRPr>
                <a:solidFill>
                  <a:schemeClr val="tx1"/>
                </a:solidFill>
                <a:latin typeface="Calibri" pitchFamily="34" charset="0"/>
                <a:cs typeface="Arial" charset="0"/>
              </a:defRPr>
            </a:lvl9pPr>
          </a:lstStyle>
          <a:p>
            <a:pPr eaLnBrk="1" hangingPunct="1"/>
            <a:fld id="{A7DFEBD9-AB85-4DBB-BAB2-F0E821FCA810}" type="slidenum">
              <a:rPr lang="en-US" altLang="en-US" smtClean="0"/>
              <a:pPr eaLnBrk="1" hangingPunct="1"/>
              <a:t>12</a:t>
            </a:fld>
            <a:endParaRPr lang="en-US" altLang="en-US"/>
          </a:p>
        </p:txBody>
      </p:sp>
    </p:spTree>
    <p:extLst>
      <p:ext uri="{BB962C8B-B14F-4D97-AF65-F5344CB8AC3E}">
        <p14:creationId xmlns:p14="http://schemas.microsoft.com/office/powerpoint/2010/main" val="11371880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0488F4B-C8AB-4DED-82A3-6F6C06D43A36}" type="slidenum">
              <a:rPr lang="en-US" smtClean="0"/>
              <a:t>13</a:t>
            </a:fld>
            <a:endParaRPr lang="en-US"/>
          </a:p>
        </p:txBody>
      </p:sp>
    </p:spTree>
    <p:extLst>
      <p:ext uri="{BB962C8B-B14F-4D97-AF65-F5344CB8AC3E}">
        <p14:creationId xmlns:p14="http://schemas.microsoft.com/office/powerpoint/2010/main" val="23645145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1F75DC2-22BE-4AAD-9245-B58F9ECFAE54}" type="slidenum">
              <a:rPr lang="en-US" smtClean="0"/>
              <a:pPr>
                <a:defRPr/>
              </a:pPr>
              <a:t>14</a:t>
            </a:fld>
            <a:endParaRPr lang="en-US" dirty="0"/>
          </a:p>
        </p:txBody>
      </p:sp>
    </p:spTree>
    <p:extLst>
      <p:ext uri="{BB962C8B-B14F-4D97-AF65-F5344CB8AC3E}">
        <p14:creationId xmlns:p14="http://schemas.microsoft.com/office/powerpoint/2010/main" val="30858815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0488F4B-C8AB-4DED-82A3-6F6C06D43A36}" type="slidenum">
              <a:rPr lang="en-US" smtClean="0"/>
              <a:t>15</a:t>
            </a:fld>
            <a:endParaRPr lang="en-US"/>
          </a:p>
        </p:txBody>
      </p:sp>
    </p:spTree>
    <p:extLst>
      <p:ext uri="{BB962C8B-B14F-4D97-AF65-F5344CB8AC3E}">
        <p14:creationId xmlns:p14="http://schemas.microsoft.com/office/powerpoint/2010/main" val="21260082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9"/>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3773606" y="6355264"/>
            <a:ext cx="2133600" cy="365125"/>
          </a:xfrm>
        </p:spPr>
        <p:txBody>
          <a:bodyPr/>
          <a:lstStyle/>
          <a:p>
            <a:fld id="{A349544A-F1CD-3844-BFB3-6D230A0137DD}" type="datetimeFigureOut">
              <a:rPr lang="en-US" smtClean="0"/>
              <a:t>11/15/2018</a:t>
            </a:fld>
            <a:endParaRPr lang="en-US" dirty="0"/>
          </a:p>
        </p:txBody>
      </p:sp>
      <p:pic>
        <p:nvPicPr>
          <p:cNvPr id="8" name="Picture 7" descr="FDA_B&amp;W_Primary_logo.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20949" y="261425"/>
            <a:ext cx="2703422" cy="563312"/>
          </a:xfrm>
          <a:prstGeom prst="rect">
            <a:avLst/>
          </a:prstGeom>
        </p:spPr>
      </p:pic>
      <p:sp>
        <p:nvSpPr>
          <p:cNvPr id="9" name="Footer Placeholder 4"/>
          <p:cNvSpPr>
            <a:spLocks noGrp="1"/>
          </p:cNvSpPr>
          <p:nvPr>
            <p:ph type="ftr" sz="quarter" idx="11"/>
          </p:nvPr>
        </p:nvSpPr>
        <p:spPr>
          <a:xfrm>
            <a:off x="304800" y="6384929"/>
            <a:ext cx="2895600" cy="365125"/>
          </a:xfrm>
        </p:spPr>
        <p:txBody>
          <a:bodyPr/>
          <a:lstStyle/>
          <a:p>
            <a:pPr algn="l"/>
            <a:r>
              <a:rPr lang="en-US" b="1" dirty="0">
                <a:solidFill>
                  <a:schemeClr val="tx2">
                    <a:lumMod val="60000"/>
                    <a:lumOff val="40000"/>
                  </a:schemeClr>
                </a:solidFill>
                <a:latin typeface="Helvetica"/>
                <a:cs typeface="Helvetica"/>
              </a:rPr>
              <a:t>www.fda.gov</a:t>
            </a:r>
          </a:p>
        </p:txBody>
      </p:sp>
    </p:spTree>
    <p:extLst>
      <p:ext uri="{BB962C8B-B14F-4D97-AF65-F5344CB8AC3E}">
        <p14:creationId xmlns:p14="http://schemas.microsoft.com/office/powerpoint/2010/main" val="10736983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3555241" y="6356354"/>
            <a:ext cx="2133600" cy="365125"/>
          </a:xfrm>
        </p:spPr>
        <p:txBody>
          <a:bodyPr/>
          <a:lstStyle/>
          <a:p>
            <a:fld id="{A349544A-F1CD-3844-BFB3-6D230A0137DD}" type="datetimeFigureOut">
              <a:rPr lang="en-US" smtClean="0"/>
              <a:t>11/15/2018</a:t>
            </a:fld>
            <a:endParaRPr lang="en-US"/>
          </a:p>
        </p:txBody>
      </p:sp>
      <p:pic>
        <p:nvPicPr>
          <p:cNvPr id="7" name="Picture 6" descr="FDA_FullColor_Monogram.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5400000">
            <a:off x="8231472" y="5291169"/>
            <a:ext cx="620543" cy="743080"/>
          </a:xfrm>
          <a:prstGeom prst="rect">
            <a:avLst/>
          </a:prstGeom>
        </p:spPr>
      </p:pic>
      <p:sp>
        <p:nvSpPr>
          <p:cNvPr id="9" name="Footer Placeholder 4"/>
          <p:cNvSpPr>
            <a:spLocks noGrp="1"/>
          </p:cNvSpPr>
          <p:nvPr>
            <p:ph type="ftr" sz="quarter" idx="11"/>
          </p:nvPr>
        </p:nvSpPr>
        <p:spPr>
          <a:xfrm rot="5400000">
            <a:off x="-1161972" y="1451197"/>
            <a:ext cx="2895600" cy="365125"/>
          </a:xfrm>
        </p:spPr>
        <p:txBody>
          <a:bodyPr/>
          <a:lstStyle/>
          <a:p>
            <a:pPr algn="l"/>
            <a:r>
              <a:rPr lang="en-US" b="1" dirty="0">
                <a:solidFill>
                  <a:schemeClr val="tx2">
                    <a:lumMod val="60000"/>
                    <a:lumOff val="40000"/>
                  </a:schemeClr>
                </a:solidFill>
                <a:latin typeface="Helvetica"/>
                <a:cs typeface="Helvetica"/>
              </a:rPr>
              <a:t>www.fda.gov</a:t>
            </a:r>
          </a:p>
        </p:txBody>
      </p:sp>
      <p:sp>
        <p:nvSpPr>
          <p:cNvPr id="8" name="TextBox 7"/>
          <p:cNvSpPr txBox="1"/>
          <p:nvPr userDrawn="1"/>
        </p:nvSpPr>
        <p:spPr>
          <a:xfrm rot="5400000">
            <a:off x="117046" y="6376218"/>
            <a:ext cx="372217" cy="276999"/>
          </a:xfrm>
          <a:prstGeom prst="rect">
            <a:avLst/>
          </a:prstGeom>
          <a:noFill/>
        </p:spPr>
        <p:txBody>
          <a:bodyPr wrap="none" rtlCol="0">
            <a:spAutoFit/>
          </a:bodyPr>
          <a:lstStyle/>
          <a:p>
            <a:pPr algn="r"/>
            <a:fld id="{42D067E6-6582-4AD4-8521-F7089C370E58}" type="slidenum">
              <a:rPr lang="en-US" sz="1200" smtClean="0">
                <a:solidFill>
                  <a:schemeClr val="tx2">
                    <a:lumMod val="60000"/>
                    <a:lumOff val="40000"/>
                  </a:schemeClr>
                </a:solidFill>
                <a:latin typeface="Helvetica"/>
                <a:cs typeface="Helvetica"/>
              </a:rPr>
              <a:t>‹#›</a:t>
            </a:fld>
            <a:endParaRPr lang="en-US" sz="1200" dirty="0">
              <a:solidFill>
                <a:schemeClr val="tx2">
                  <a:lumMod val="60000"/>
                  <a:lumOff val="40000"/>
                </a:schemeClr>
              </a:solidFill>
              <a:latin typeface="Helvetica"/>
              <a:cs typeface="Helvetica"/>
            </a:endParaRPr>
          </a:p>
        </p:txBody>
      </p:sp>
    </p:spTree>
    <p:extLst>
      <p:ext uri="{BB962C8B-B14F-4D97-AF65-F5344CB8AC3E}">
        <p14:creationId xmlns:p14="http://schemas.microsoft.com/office/powerpoint/2010/main" val="6384496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2"/>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42"/>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3500650" y="6354127"/>
            <a:ext cx="2133600" cy="365125"/>
          </a:xfrm>
        </p:spPr>
        <p:txBody>
          <a:bodyPr/>
          <a:lstStyle/>
          <a:p>
            <a:fld id="{A349544A-F1CD-3844-BFB3-6D230A0137DD}" type="datetimeFigureOut">
              <a:rPr lang="en-US" smtClean="0"/>
              <a:t>11/15/2018</a:t>
            </a:fld>
            <a:endParaRPr lang="en-US"/>
          </a:p>
        </p:txBody>
      </p:sp>
      <p:sp>
        <p:nvSpPr>
          <p:cNvPr id="7" name="Footer Placeholder 4"/>
          <p:cNvSpPr>
            <a:spLocks noGrp="1"/>
          </p:cNvSpPr>
          <p:nvPr>
            <p:ph type="ftr" sz="quarter" idx="11"/>
          </p:nvPr>
        </p:nvSpPr>
        <p:spPr>
          <a:xfrm>
            <a:off x="304800" y="6384929"/>
            <a:ext cx="2895600" cy="365125"/>
          </a:xfrm>
        </p:spPr>
        <p:txBody>
          <a:bodyPr/>
          <a:lstStyle/>
          <a:p>
            <a:pPr algn="l"/>
            <a:r>
              <a:rPr lang="en-US" b="1" dirty="0">
                <a:solidFill>
                  <a:schemeClr val="tx2">
                    <a:lumMod val="60000"/>
                    <a:lumOff val="40000"/>
                  </a:schemeClr>
                </a:solidFill>
                <a:latin typeface="Helvetica"/>
                <a:cs typeface="Helvetica"/>
              </a:rPr>
              <a:t>www.fda.gov</a:t>
            </a:r>
          </a:p>
        </p:txBody>
      </p:sp>
      <p:pic>
        <p:nvPicPr>
          <p:cNvPr id="9" name="Picture 8" descr="FDA_FullColor_Monogram.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5400000">
            <a:off x="8218890" y="5307878"/>
            <a:ext cx="620543" cy="743080"/>
          </a:xfrm>
          <a:prstGeom prst="rect">
            <a:avLst/>
          </a:prstGeom>
        </p:spPr>
      </p:pic>
      <p:sp>
        <p:nvSpPr>
          <p:cNvPr id="10" name="TextBox 9"/>
          <p:cNvSpPr txBox="1"/>
          <p:nvPr userDrawn="1"/>
        </p:nvSpPr>
        <p:spPr>
          <a:xfrm>
            <a:off x="8547981" y="6409776"/>
            <a:ext cx="372218" cy="276999"/>
          </a:xfrm>
          <a:prstGeom prst="rect">
            <a:avLst/>
          </a:prstGeom>
          <a:noFill/>
        </p:spPr>
        <p:txBody>
          <a:bodyPr wrap="none" rtlCol="0">
            <a:spAutoFit/>
          </a:bodyPr>
          <a:lstStyle/>
          <a:p>
            <a:pPr algn="r"/>
            <a:fld id="{42D067E6-6582-4AD4-8521-F7089C370E58}" type="slidenum">
              <a:rPr lang="en-US" sz="1200" smtClean="0">
                <a:solidFill>
                  <a:schemeClr val="tx2">
                    <a:lumMod val="60000"/>
                    <a:lumOff val="40000"/>
                  </a:schemeClr>
                </a:solidFill>
                <a:latin typeface="Helvetica"/>
                <a:cs typeface="Helvetica"/>
              </a:rPr>
              <a:t>‹#›</a:t>
            </a:fld>
            <a:endParaRPr lang="en-US" sz="1200" dirty="0">
              <a:solidFill>
                <a:schemeClr val="tx2">
                  <a:lumMod val="60000"/>
                  <a:lumOff val="40000"/>
                </a:schemeClr>
              </a:solidFill>
              <a:latin typeface="Helvetica"/>
              <a:cs typeface="Helvetica"/>
            </a:endParaRPr>
          </a:p>
        </p:txBody>
      </p:sp>
    </p:spTree>
    <p:extLst>
      <p:ext uri="{BB962C8B-B14F-4D97-AF65-F5344CB8AC3E}">
        <p14:creationId xmlns:p14="http://schemas.microsoft.com/office/powerpoint/2010/main" val="31043237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blank" preserve="1">
  <p:cSld name="1_Blank">
    <p:spTree>
      <p:nvGrpSpPr>
        <p:cNvPr id="1" name=""/>
        <p:cNvGrpSpPr/>
        <p:nvPr/>
      </p:nvGrpSpPr>
      <p:grpSpPr>
        <a:xfrm>
          <a:off x="0" y="0"/>
          <a:ext cx="0" cy="0"/>
          <a:chOff x="0" y="0"/>
          <a:chExt cx="0" cy="0"/>
        </a:xfrm>
      </p:grpSpPr>
      <p:pic>
        <p:nvPicPr>
          <p:cNvPr id="6" name="Picture 5" descr="FDA_B&amp;W_Primary_logo.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654236" y="2648605"/>
            <a:ext cx="4198518" cy="874845"/>
          </a:xfrm>
          <a:prstGeom prst="rect">
            <a:avLst/>
          </a:prstGeom>
        </p:spPr>
      </p:pic>
    </p:spTree>
    <p:extLst>
      <p:ext uri="{BB962C8B-B14F-4D97-AF65-F5344CB8AC3E}">
        <p14:creationId xmlns:p14="http://schemas.microsoft.com/office/powerpoint/2010/main" val="60914708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Content Page_FULL  No Line">
    <p:spTree>
      <p:nvGrpSpPr>
        <p:cNvPr id="1" name=""/>
        <p:cNvGrpSpPr/>
        <p:nvPr/>
      </p:nvGrpSpPr>
      <p:grpSpPr>
        <a:xfrm>
          <a:off x="0" y="0"/>
          <a:ext cx="0" cy="0"/>
          <a:chOff x="0" y="0"/>
          <a:chExt cx="0" cy="0"/>
        </a:xfrm>
      </p:grpSpPr>
      <p:sp>
        <p:nvSpPr>
          <p:cNvPr id="9" name="Content Placeholder 2"/>
          <p:cNvSpPr>
            <a:spLocks noGrp="1"/>
          </p:cNvSpPr>
          <p:nvPr>
            <p:ph idx="1"/>
          </p:nvPr>
        </p:nvSpPr>
        <p:spPr>
          <a:xfrm>
            <a:off x="169606" y="1092529"/>
            <a:ext cx="7912511" cy="5431089"/>
          </a:xfrm>
        </p:spPr>
        <p:txBody>
          <a:bodyPr/>
          <a:lstStyle>
            <a:lvl1pPr marL="342900" indent="-342900">
              <a:buFontTx/>
              <a:buBlip>
                <a:blip r:embed="rId2"/>
              </a:buBlip>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itle Placeholder 1"/>
          <p:cNvSpPr>
            <a:spLocks noGrp="1"/>
          </p:cNvSpPr>
          <p:nvPr>
            <p:ph type="title"/>
          </p:nvPr>
        </p:nvSpPr>
        <p:spPr>
          <a:xfrm>
            <a:off x="176980" y="334383"/>
            <a:ext cx="7905137" cy="650567"/>
          </a:xfrm>
          <a:prstGeom prst="rect">
            <a:avLst/>
          </a:prstGeom>
        </p:spPr>
        <p:txBody>
          <a:bodyPr vert="horz" lIns="91440" tIns="45720" rIns="91440" bIns="45720" rtlCol="0" anchor="ctr">
            <a:normAutofit/>
          </a:bodyPr>
          <a:lstStyle/>
          <a:p>
            <a:r>
              <a:rPr lang="en-US" dirty="0"/>
              <a:t>Click to edit Master title style</a:t>
            </a:r>
          </a:p>
        </p:txBody>
      </p:sp>
    </p:spTree>
    <p:extLst>
      <p:ext uri="{BB962C8B-B14F-4D97-AF65-F5344CB8AC3E}">
        <p14:creationId xmlns:p14="http://schemas.microsoft.com/office/powerpoint/2010/main" val="3090001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23852" y="225461"/>
            <a:ext cx="7735629" cy="926020"/>
          </a:xfrm>
        </p:spPr>
        <p:txBody>
          <a:bodyPr/>
          <a:lstStyle/>
          <a:p>
            <a:r>
              <a:rPr lang="en-US"/>
              <a:t>Click to edit Master title style</a:t>
            </a:r>
          </a:p>
        </p:txBody>
      </p:sp>
      <p:sp>
        <p:nvSpPr>
          <p:cNvPr id="3" name="Content Placeholder 2"/>
          <p:cNvSpPr>
            <a:spLocks noGrp="1"/>
          </p:cNvSpPr>
          <p:nvPr>
            <p:ph idx="1"/>
          </p:nvPr>
        </p:nvSpPr>
        <p:spPr>
          <a:xfrm>
            <a:off x="323852" y="1254643"/>
            <a:ext cx="8509103" cy="5041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3676650" y="6375404"/>
            <a:ext cx="2133600" cy="365125"/>
          </a:xfrm>
        </p:spPr>
        <p:txBody>
          <a:bodyPr/>
          <a:lstStyle>
            <a:lvl1pPr algn="ctr">
              <a:defRPr/>
            </a:lvl1pPr>
          </a:lstStyle>
          <a:p>
            <a:fld id="{A349544A-F1CD-3844-BFB3-6D230A0137DD}" type="datetimeFigureOut">
              <a:rPr lang="en-US" smtClean="0"/>
              <a:pPr/>
              <a:t>11/15/2018</a:t>
            </a:fld>
            <a:endParaRPr lang="en-US" dirty="0"/>
          </a:p>
        </p:txBody>
      </p:sp>
      <p:sp>
        <p:nvSpPr>
          <p:cNvPr id="5" name="Footer Placeholder 4"/>
          <p:cNvSpPr>
            <a:spLocks noGrp="1"/>
          </p:cNvSpPr>
          <p:nvPr>
            <p:ph type="ftr" sz="quarter" idx="11"/>
          </p:nvPr>
        </p:nvSpPr>
        <p:spPr>
          <a:xfrm>
            <a:off x="247650" y="6384929"/>
            <a:ext cx="2895600" cy="365125"/>
          </a:xfrm>
        </p:spPr>
        <p:txBody>
          <a:bodyPr/>
          <a:lstStyle/>
          <a:p>
            <a:pPr algn="l"/>
            <a:r>
              <a:rPr lang="en-US" b="1" dirty="0">
                <a:solidFill>
                  <a:schemeClr val="tx2">
                    <a:lumMod val="60000"/>
                    <a:lumOff val="40000"/>
                  </a:schemeClr>
                </a:solidFill>
                <a:latin typeface="Helvetica"/>
                <a:cs typeface="Helvetica"/>
              </a:rPr>
              <a:t>www.fda.gov</a:t>
            </a:r>
          </a:p>
        </p:txBody>
      </p:sp>
      <p:pic>
        <p:nvPicPr>
          <p:cNvPr id="7" name="Picture 6" descr="FDA_FullColor_Monogram.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12412" y="242500"/>
            <a:ext cx="620543" cy="743080"/>
          </a:xfrm>
          <a:prstGeom prst="rect">
            <a:avLst/>
          </a:prstGeom>
        </p:spPr>
      </p:pic>
      <p:sp>
        <p:nvSpPr>
          <p:cNvPr id="9" name="TextBox 8"/>
          <p:cNvSpPr txBox="1"/>
          <p:nvPr userDrawn="1"/>
        </p:nvSpPr>
        <p:spPr>
          <a:xfrm>
            <a:off x="8547981" y="6409776"/>
            <a:ext cx="372218" cy="276999"/>
          </a:xfrm>
          <a:prstGeom prst="rect">
            <a:avLst/>
          </a:prstGeom>
          <a:noFill/>
        </p:spPr>
        <p:txBody>
          <a:bodyPr wrap="none" rtlCol="0">
            <a:spAutoFit/>
          </a:bodyPr>
          <a:lstStyle/>
          <a:p>
            <a:pPr algn="r"/>
            <a:fld id="{42D067E6-6582-4AD4-8521-F7089C370E58}" type="slidenum">
              <a:rPr lang="en-US" sz="1200" smtClean="0">
                <a:solidFill>
                  <a:schemeClr val="tx2">
                    <a:lumMod val="60000"/>
                    <a:lumOff val="40000"/>
                  </a:schemeClr>
                </a:solidFill>
                <a:latin typeface="Helvetica"/>
                <a:cs typeface="Helvetica"/>
              </a:rPr>
              <a:t>‹#›</a:t>
            </a:fld>
            <a:endParaRPr lang="en-US" sz="1200" dirty="0">
              <a:solidFill>
                <a:schemeClr val="tx2">
                  <a:lumMod val="60000"/>
                  <a:lumOff val="40000"/>
                </a:schemeClr>
              </a:solidFill>
              <a:latin typeface="Helvetica"/>
              <a:cs typeface="Helvetica"/>
            </a:endParaRPr>
          </a:p>
        </p:txBody>
      </p:sp>
    </p:spTree>
    <p:extLst>
      <p:ext uri="{BB962C8B-B14F-4D97-AF65-F5344CB8AC3E}">
        <p14:creationId xmlns:p14="http://schemas.microsoft.com/office/powerpoint/2010/main" val="32295440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3762375" y="6334129"/>
            <a:ext cx="2133600" cy="365125"/>
          </a:xfrm>
        </p:spPr>
        <p:txBody>
          <a:bodyPr/>
          <a:lstStyle/>
          <a:p>
            <a:fld id="{A349544A-F1CD-3844-BFB3-6D230A0137DD}" type="datetimeFigureOut">
              <a:rPr lang="en-US" smtClean="0"/>
              <a:t>11/15/2018</a:t>
            </a:fld>
            <a:endParaRPr lang="en-US"/>
          </a:p>
        </p:txBody>
      </p:sp>
      <p:sp>
        <p:nvSpPr>
          <p:cNvPr id="6" name="Footer Placeholder 4"/>
          <p:cNvSpPr>
            <a:spLocks noGrp="1"/>
          </p:cNvSpPr>
          <p:nvPr>
            <p:ph type="ftr" sz="quarter" idx="11"/>
          </p:nvPr>
        </p:nvSpPr>
        <p:spPr>
          <a:xfrm>
            <a:off x="304800" y="6384929"/>
            <a:ext cx="2895600" cy="365125"/>
          </a:xfrm>
        </p:spPr>
        <p:txBody>
          <a:bodyPr/>
          <a:lstStyle/>
          <a:p>
            <a:pPr algn="l"/>
            <a:r>
              <a:rPr lang="en-US" b="1" dirty="0">
                <a:solidFill>
                  <a:schemeClr val="tx2">
                    <a:lumMod val="60000"/>
                    <a:lumOff val="40000"/>
                  </a:schemeClr>
                </a:solidFill>
                <a:latin typeface="Helvetica"/>
                <a:cs typeface="Helvetica"/>
              </a:rPr>
              <a:t>www.fda.gov</a:t>
            </a:r>
          </a:p>
        </p:txBody>
      </p:sp>
    </p:spTree>
    <p:extLst>
      <p:ext uri="{BB962C8B-B14F-4D97-AF65-F5344CB8AC3E}">
        <p14:creationId xmlns:p14="http://schemas.microsoft.com/office/powerpoint/2010/main" val="3893589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4"/>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3609834" y="6349340"/>
            <a:ext cx="2133600" cy="365125"/>
          </a:xfrm>
        </p:spPr>
        <p:txBody>
          <a:bodyPr/>
          <a:lstStyle/>
          <a:p>
            <a:fld id="{A349544A-F1CD-3844-BFB3-6D230A0137DD}" type="datetimeFigureOut">
              <a:rPr lang="en-US" smtClean="0"/>
              <a:t>11/15/2018</a:t>
            </a:fld>
            <a:endParaRPr lang="en-US"/>
          </a:p>
        </p:txBody>
      </p:sp>
      <p:pic>
        <p:nvPicPr>
          <p:cNvPr id="7" name="Picture 6" descr="FDA_FullColor_Monogram.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12412" y="269796"/>
            <a:ext cx="620543" cy="743080"/>
          </a:xfrm>
          <a:prstGeom prst="rect">
            <a:avLst/>
          </a:prstGeom>
        </p:spPr>
      </p:pic>
      <p:sp>
        <p:nvSpPr>
          <p:cNvPr id="8" name="Footer Placeholder 4"/>
          <p:cNvSpPr>
            <a:spLocks noGrp="1"/>
          </p:cNvSpPr>
          <p:nvPr>
            <p:ph type="ftr" sz="quarter" idx="11"/>
          </p:nvPr>
        </p:nvSpPr>
        <p:spPr>
          <a:xfrm>
            <a:off x="304800" y="6384929"/>
            <a:ext cx="2895600" cy="365125"/>
          </a:xfrm>
        </p:spPr>
        <p:txBody>
          <a:bodyPr/>
          <a:lstStyle/>
          <a:p>
            <a:pPr algn="l"/>
            <a:r>
              <a:rPr lang="en-US" b="1" dirty="0">
                <a:solidFill>
                  <a:schemeClr val="tx2">
                    <a:lumMod val="60000"/>
                    <a:lumOff val="40000"/>
                  </a:schemeClr>
                </a:solidFill>
                <a:latin typeface="Helvetica"/>
                <a:cs typeface="Helvetica"/>
              </a:rPr>
              <a:t>www.fda.gov</a:t>
            </a:r>
          </a:p>
        </p:txBody>
      </p:sp>
      <p:sp>
        <p:nvSpPr>
          <p:cNvPr id="10" name="TextBox 9"/>
          <p:cNvSpPr txBox="1"/>
          <p:nvPr userDrawn="1"/>
        </p:nvSpPr>
        <p:spPr>
          <a:xfrm>
            <a:off x="8547981" y="6409776"/>
            <a:ext cx="372218" cy="276999"/>
          </a:xfrm>
          <a:prstGeom prst="rect">
            <a:avLst/>
          </a:prstGeom>
          <a:noFill/>
        </p:spPr>
        <p:txBody>
          <a:bodyPr wrap="none" rtlCol="0">
            <a:spAutoFit/>
          </a:bodyPr>
          <a:lstStyle/>
          <a:p>
            <a:pPr algn="r"/>
            <a:fld id="{42D067E6-6582-4AD4-8521-F7089C370E58}" type="slidenum">
              <a:rPr lang="en-US" sz="1200" smtClean="0">
                <a:solidFill>
                  <a:schemeClr val="tx2">
                    <a:lumMod val="60000"/>
                    <a:lumOff val="40000"/>
                  </a:schemeClr>
                </a:solidFill>
                <a:latin typeface="Helvetica"/>
                <a:cs typeface="Helvetica"/>
              </a:rPr>
              <a:t>‹#›</a:t>
            </a:fld>
            <a:endParaRPr lang="en-US" sz="1200" dirty="0">
              <a:solidFill>
                <a:schemeClr val="tx2">
                  <a:lumMod val="60000"/>
                  <a:lumOff val="40000"/>
                </a:schemeClr>
              </a:solidFill>
              <a:latin typeface="Helvetica"/>
              <a:cs typeface="Helvetica"/>
            </a:endParaRPr>
          </a:p>
        </p:txBody>
      </p:sp>
    </p:spTree>
    <p:extLst>
      <p:ext uri="{BB962C8B-B14F-4D97-AF65-F5344CB8AC3E}">
        <p14:creationId xmlns:p14="http://schemas.microsoft.com/office/powerpoint/2010/main" val="12498196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4"/>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4"/>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3514307" y="6380340"/>
            <a:ext cx="2133600" cy="365125"/>
          </a:xfrm>
        </p:spPr>
        <p:txBody>
          <a:bodyPr/>
          <a:lstStyle/>
          <a:p>
            <a:fld id="{A349544A-F1CD-3844-BFB3-6D230A0137DD}" type="datetimeFigureOut">
              <a:rPr lang="en-US" smtClean="0"/>
              <a:t>11/15/2018</a:t>
            </a:fld>
            <a:endParaRPr lang="en-US"/>
          </a:p>
        </p:txBody>
      </p:sp>
      <p:pic>
        <p:nvPicPr>
          <p:cNvPr id="8" name="Picture 7" descr="FDA_FullColor_Monogram.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12412" y="242500"/>
            <a:ext cx="620543" cy="743080"/>
          </a:xfrm>
          <a:prstGeom prst="rect">
            <a:avLst/>
          </a:prstGeom>
        </p:spPr>
      </p:pic>
      <p:sp>
        <p:nvSpPr>
          <p:cNvPr id="9" name="Footer Placeholder 4"/>
          <p:cNvSpPr>
            <a:spLocks noGrp="1"/>
          </p:cNvSpPr>
          <p:nvPr>
            <p:ph type="ftr" sz="quarter" idx="11"/>
          </p:nvPr>
        </p:nvSpPr>
        <p:spPr>
          <a:xfrm>
            <a:off x="304800" y="6384929"/>
            <a:ext cx="2895600" cy="365125"/>
          </a:xfrm>
        </p:spPr>
        <p:txBody>
          <a:bodyPr/>
          <a:lstStyle/>
          <a:p>
            <a:pPr algn="l"/>
            <a:r>
              <a:rPr lang="en-US" b="1" dirty="0">
                <a:solidFill>
                  <a:schemeClr val="tx2">
                    <a:lumMod val="60000"/>
                    <a:lumOff val="40000"/>
                  </a:schemeClr>
                </a:solidFill>
                <a:latin typeface="Helvetica"/>
                <a:cs typeface="Helvetica"/>
              </a:rPr>
              <a:t>www.fda.gov</a:t>
            </a:r>
          </a:p>
        </p:txBody>
      </p:sp>
      <p:sp>
        <p:nvSpPr>
          <p:cNvPr id="11" name="TextBox 10"/>
          <p:cNvSpPr txBox="1"/>
          <p:nvPr userDrawn="1"/>
        </p:nvSpPr>
        <p:spPr>
          <a:xfrm>
            <a:off x="8547981" y="6409776"/>
            <a:ext cx="372218" cy="276999"/>
          </a:xfrm>
          <a:prstGeom prst="rect">
            <a:avLst/>
          </a:prstGeom>
          <a:noFill/>
        </p:spPr>
        <p:txBody>
          <a:bodyPr wrap="none" rtlCol="0">
            <a:spAutoFit/>
          </a:bodyPr>
          <a:lstStyle/>
          <a:p>
            <a:pPr algn="r"/>
            <a:fld id="{42D067E6-6582-4AD4-8521-F7089C370E58}" type="slidenum">
              <a:rPr lang="en-US" sz="1200" smtClean="0">
                <a:solidFill>
                  <a:schemeClr val="tx2">
                    <a:lumMod val="60000"/>
                    <a:lumOff val="40000"/>
                  </a:schemeClr>
                </a:solidFill>
                <a:latin typeface="Helvetica"/>
                <a:cs typeface="Helvetica"/>
              </a:rPr>
              <a:t>‹#›</a:t>
            </a:fld>
            <a:endParaRPr lang="en-US" sz="1200" dirty="0">
              <a:solidFill>
                <a:schemeClr val="tx2">
                  <a:lumMod val="60000"/>
                  <a:lumOff val="40000"/>
                </a:schemeClr>
              </a:solidFill>
              <a:latin typeface="Helvetica"/>
              <a:cs typeface="Helvetica"/>
            </a:endParaRPr>
          </a:p>
        </p:txBody>
      </p:sp>
    </p:spTree>
    <p:extLst>
      <p:ext uri="{BB962C8B-B14F-4D97-AF65-F5344CB8AC3E}">
        <p14:creationId xmlns:p14="http://schemas.microsoft.com/office/powerpoint/2010/main" val="21811724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7"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7"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3886200" y="6384929"/>
            <a:ext cx="2133600" cy="365125"/>
          </a:xfrm>
        </p:spPr>
        <p:txBody>
          <a:bodyPr/>
          <a:lstStyle/>
          <a:p>
            <a:fld id="{A349544A-F1CD-3844-BFB3-6D230A0137DD}" type="datetimeFigureOut">
              <a:rPr lang="en-US" smtClean="0"/>
              <a:t>11/15/2018</a:t>
            </a:fld>
            <a:endParaRPr lang="en-US" dirty="0"/>
          </a:p>
        </p:txBody>
      </p:sp>
      <p:pic>
        <p:nvPicPr>
          <p:cNvPr id="10" name="Picture 9" descr="FDA_FullColor_Monogram.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12412" y="242500"/>
            <a:ext cx="620543" cy="743080"/>
          </a:xfrm>
          <a:prstGeom prst="rect">
            <a:avLst/>
          </a:prstGeom>
        </p:spPr>
      </p:pic>
      <p:sp>
        <p:nvSpPr>
          <p:cNvPr id="11" name="Footer Placeholder 4"/>
          <p:cNvSpPr>
            <a:spLocks noGrp="1"/>
          </p:cNvSpPr>
          <p:nvPr>
            <p:ph type="ftr" sz="quarter" idx="11"/>
          </p:nvPr>
        </p:nvSpPr>
        <p:spPr>
          <a:xfrm>
            <a:off x="304800" y="6384929"/>
            <a:ext cx="2895600" cy="365125"/>
          </a:xfrm>
        </p:spPr>
        <p:txBody>
          <a:bodyPr/>
          <a:lstStyle/>
          <a:p>
            <a:pPr algn="l"/>
            <a:r>
              <a:rPr lang="en-US" b="1" dirty="0">
                <a:solidFill>
                  <a:schemeClr val="tx2">
                    <a:lumMod val="60000"/>
                    <a:lumOff val="40000"/>
                  </a:schemeClr>
                </a:solidFill>
                <a:latin typeface="Helvetica"/>
                <a:cs typeface="Helvetica"/>
              </a:rPr>
              <a:t>www.fda.gov</a:t>
            </a:r>
          </a:p>
        </p:txBody>
      </p:sp>
      <p:sp>
        <p:nvSpPr>
          <p:cNvPr id="13" name="TextBox 12"/>
          <p:cNvSpPr txBox="1"/>
          <p:nvPr userDrawn="1"/>
        </p:nvSpPr>
        <p:spPr>
          <a:xfrm>
            <a:off x="8547981" y="6409776"/>
            <a:ext cx="372218" cy="276999"/>
          </a:xfrm>
          <a:prstGeom prst="rect">
            <a:avLst/>
          </a:prstGeom>
          <a:noFill/>
        </p:spPr>
        <p:txBody>
          <a:bodyPr wrap="none" rtlCol="0">
            <a:spAutoFit/>
          </a:bodyPr>
          <a:lstStyle/>
          <a:p>
            <a:pPr algn="r"/>
            <a:fld id="{42D067E6-6582-4AD4-8521-F7089C370E58}" type="slidenum">
              <a:rPr lang="en-US" sz="1200" smtClean="0">
                <a:solidFill>
                  <a:schemeClr val="tx2">
                    <a:lumMod val="60000"/>
                    <a:lumOff val="40000"/>
                  </a:schemeClr>
                </a:solidFill>
                <a:latin typeface="Helvetica"/>
                <a:cs typeface="Helvetica"/>
              </a:rPr>
              <a:t>‹#›</a:t>
            </a:fld>
            <a:endParaRPr lang="en-US" sz="1200" dirty="0">
              <a:solidFill>
                <a:schemeClr val="tx2">
                  <a:lumMod val="60000"/>
                  <a:lumOff val="40000"/>
                </a:schemeClr>
              </a:solidFill>
              <a:latin typeface="Helvetica"/>
              <a:cs typeface="Helvetica"/>
            </a:endParaRPr>
          </a:p>
        </p:txBody>
      </p:sp>
    </p:spTree>
    <p:extLst>
      <p:ext uri="{BB962C8B-B14F-4D97-AF65-F5344CB8AC3E}">
        <p14:creationId xmlns:p14="http://schemas.microsoft.com/office/powerpoint/2010/main" val="3504503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69322" y="240770"/>
            <a:ext cx="8043090" cy="944563"/>
          </a:xfrm>
        </p:spPr>
        <p:txBody>
          <a:bodyPr/>
          <a:lstStyle/>
          <a:p>
            <a:r>
              <a:rPr lang="en-US"/>
              <a:t>Click to edit Master title style</a:t>
            </a:r>
          </a:p>
        </p:txBody>
      </p:sp>
      <p:sp>
        <p:nvSpPr>
          <p:cNvPr id="3" name="Date Placeholder 2"/>
          <p:cNvSpPr>
            <a:spLocks noGrp="1"/>
          </p:cNvSpPr>
          <p:nvPr>
            <p:ph type="dt" sz="half" idx="10"/>
          </p:nvPr>
        </p:nvSpPr>
        <p:spPr>
          <a:xfrm>
            <a:off x="3596185" y="6391753"/>
            <a:ext cx="2133600" cy="365125"/>
          </a:xfrm>
        </p:spPr>
        <p:txBody>
          <a:bodyPr/>
          <a:lstStyle/>
          <a:p>
            <a:fld id="{A349544A-F1CD-3844-BFB3-6D230A0137DD}" type="datetimeFigureOut">
              <a:rPr lang="en-US" smtClean="0"/>
              <a:t>11/15/2018</a:t>
            </a:fld>
            <a:endParaRPr lang="en-US"/>
          </a:p>
        </p:txBody>
      </p:sp>
      <p:pic>
        <p:nvPicPr>
          <p:cNvPr id="6" name="Picture 5" descr="FDA_FullColor_Monogram.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12412" y="242500"/>
            <a:ext cx="620543" cy="743080"/>
          </a:xfrm>
          <a:prstGeom prst="rect">
            <a:avLst/>
          </a:prstGeom>
        </p:spPr>
      </p:pic>
      <p:sp>
        <p:nvSpPr>
          <p:cNvPr id="7" name="Footer Placeholder 4"/>
          <p:cNvSpPr>
            <a:spLocks noGrp="1"/>
          </p:cNvSpPr>
          <p:nvPr>
            <p:ph type="ftr" sz="quarter" idx="11"/>
          </p:nvPr>
        </p:nvSpPr>
        <p:spPr>
          <a:xfrm>
            <a:off x="304800" y="6384929"/>
            <a:ext cx="2895600" cy="365125"/>
          </a:xfrm>
        </p:spPr>
        <p:txBody>
          <a:bodyPr/>
          <a:lstStyle/>
          <a:p>
            <a:pPr algn="l"/>
            <a:r>
              <a:rPr lang="en-US" b="1" dirty="0">
                <a:solidFill>
                  <a:schemeClr val="tx2">
                    <a:lumMod val="60000"/>
                    <a:lumOff val="40000"/>
                  </a:schemeClr>
                </a:solidFill>
                <a:latin typeface="Helvetica"/>
                <a:cs typeface="Helvetica"/>
              </a:rPr>
              <a:t>www.fda.gov</a:t>
            </a:r>
          </a:p>
        </p:txBody>
      </p:sp>
      <p:sp>
        <p:nvSpPr>
          <p:cNvPr id="9" name="TextBox 8"/>
          <p:cNvSpPr txBox="1"/>
          <p:nvPr userDrawn="1"/>
        </p:nvSpPr>
        <p:spPr>
          <a:xfrm>
            <a:off x="8547981" y="6409776"/>
            <a:ext cx="372218" cy="276999"/>
          </a:xfrm>
          <a:prstGeom prst="rect">
            <a:avLst/>
          </a:prstGeom>
          <a:noFill/>
        </p:spPr>
        <p:txBody>
          <a:bodyPr wrap="none" rtlCol="0">
            <a:spAutoFit/>
          </a:bodyPr>
          <a:lstStyle/>
          <a:p>
            <a:pPr algn="r"/>
            <a:fld id="{42D067E6-6582-4AD4-8521-F7089C370E58}" type="slidenum">
              <a:rPr lang="en-US" sz="1200" smtClean="0">
                <a:solidFill>
                  <a:schemeClr val="tx2">
                    <a:lumMod val="60000"/>
                    <a:lumOff val="40000"/>
                  </a:schemeClr>
                </a:solidFill>
                <a:latin typeface="Helvetica"/>
                <a:cs typeface="Helvetica"/>
              </a:rPr>
              <a:t>‹#›</a:t>
            </a:fld>
            <a:endParaRPr lang="en-US" sz="1200" dirty="0">
              <a:solidFill>
                <a:schemeClr val="tx2">
                  <a:lumMod val="60000"/>
                  <a:lumOff val="40000"/>
                </a:schemeClr>
              </a:solidFill>
              <a:latin typeface="Helvetica"/>
              <a:cs typeface="Helvetica"/>
            </a:endParaRPr>
          </a:p>
        </p:txBody>
      </p:sp>
    </p:spTree>
    <p:extLst>
      <p:ext uri="{BB962C8B-B14F-4D97-AF65-F5344CB8AC3E}">
        <p14:creationId xmlns:p14="http://schemas.microsoft.com/office/powerpoint/2010/main" val="19505595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4"/>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2" y="1435103"/>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3465513" y="6349341"/>
            <a:ext cx="2133600" cy="365125"/>
          </a:xfrm>
        </p:spPr>
        <p:txBody>
          <a:bodyPr/>
          <a:lstStyle/>
          <a:p>
            <a:fld id="{A349544A-F1CD-3844-BFB3-6D230A0137DD}" type="datetimeFigureOut">
              <a:rPr lang="en-US" smtClean="0"/>
              <a:t>11/15/2018</a:t>
            </a:fld>
            <a:endParaRPr lang="en-US"/>
          </a:p>
        </p:txBody>
      </p:sp>
      <p:pic>
        <p:nvPicPr>
          <p:cNvPr id="8" name="Picture 7" descr="FDA_FullColor_Monogram.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12412" y="242500"/>
            <a:ext cx="620543" cy="743080"/>
          </a:xfrm>
          <a:prstGeom prst="rect">
            <a:avLst/>
          </a:prstGeom>
        </p:spPr>
      </p:pic>
      <p:sp>
        <p:nvSpPr>
          <p:cNvPr id="9" name="Footer Placeholder 4"/>
          <p:cNvSpPr>
            <a:spLocks noGrp="1"/>
          </p:cNvSpPr>
          <p:nvPr>
            <p:ph type="ftr" sz="quarter" idx="11"/>
          </p:nvPr>
        </p:nvSpPr>
        <p:spPr>
          <a:xfrm>
            <a:off x="304800" y="6384929"/>
            <a:ext cx="2895600" cy="365125"/>
          </a:xfrm>
        </p:spPr>
        <p:txBody>
          <a:bodyPr/>
          <a:lstStyle/>
          <a:p>
            <a:pPr algn="l"/>
            <a:r>
              <a:rPr lang="en-US" b="1" dirty="0">
                <a:solidFill>
                  <a:schemeClr val="tx2">
                    <a:lumMod val="60000"/>
                    <a:lumOff val="40000"/>
                  </a:schemeClr>
                </a:solidFill>
                <a:latin typeface="Helvetica"/>
                <a:cs typeface="Helvetica"/>
              </a:rPr>
              <a:t>www.fda.gov</a:t>
            </a:r>
          </a:p>
        </p:txBody>
      </p:sp>
      <p:sp>
        <p:nvSpPr>
          <p:cNvPr id="11" name="TextBox 10"/>
          <p:cNvSpPr txBox="1"/>
          <p:nvPr userDrawn="1"/>
        </p:nvSpPr>
        <p:spPr>
          <a:xfrm>
            <a:off x="8547981" y="6409776"/>
            <a:ext cx="372218" cy="276999"/>
          </a:xfrm>
          <a:prstGeom prst="rect">
            <a:avLst/>
          </a:prstGeom>
          <a:noFill/>
        </p:spPr>
        <p:txBody>
          <a:bodyPr wrap="none" rtlCol="0">
            <a:spAutoFit/>
          </a:bodyPr>
          <a:lstStyle/>
          <a:p>
            <a:pPr algn="r"/>
            <a:fld id="{42D067E6-6582-4AD4-8521-F7089C370E58}" type="slidenum">
              <a:rPr lang="en-US" sz="1200" smtClean="0">
                <a:solidFill>
                  <a:schemeClr val="tx2">
                    <a:lumMod val="60000"/>
                    <a:lumOff val="40000"/>
                  </a:schemeClr>
                </a:solidFill>
                <a:latin typeface="Helvetica"/>
                <a:cs typeface="Helvetica"/>
              </a:rPr>
              <a:t>‹#›</a:t>
            </a:fld>
            <a:endParaRPr lang="en-US" sz="1200" dirty="0">
              <a:solidFill>
                <a:schemeClr val="tx2">
                  <a:lumMod val="60000"/>
                  <a:lumOff val="40000"/>
                </a:schemeClr>
              </a:solidFill>
              <a:latin typeface="Helvetica"/>
              <a:cs typeface="Helvetica"/>
            </a:endParaRPr>
          </a:p>
        </p:txBody>
      </p:sp>
    </p:spTree>
    <p:extLst>
      <p:ext uri="{BB962C8B-B14F-4D97-AF65-F5344CB8AC3E}">
        <p14:creationId xmlns:p14="http://schemas.microsoft.com/office/powerpoint/2010/main" val="8501386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3719014" y="6384929"/>
            <a:ext cx="2133600" cy="365125"/>
          </a:xfrm>
        </p:spPr>
        <p:txBody>
          <a:bodyPr/>
          <a:lstStyle/>
          <a:p>
            <a:fld id="{A349544A-F1CD-3844-BFB3-6D230A0137DD}" type="datetimeFigureOut">
              <a:rPr lang="en-US" smtClean="0"/>
              <a:t>11/15/2018</a:t>
            </a:fld>
            <a:endParaRPr lang="en-US"/>
          </a:p>
        </p:txBody>
      </p:sp>
      <p:pic>
        <p:nvPicPr>
          <p:cNvPr id="8" name="Picture 7" descr="FDA_FullColor_Monogram.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12412" y="242500"/>
            <a:ext cx="620543" cy="743080"/>
          </a:xfrm>
          <a:prstGeom prst="rect">
            <a:avLst/>
          </a:prstGeom>
        </p:spPr>
      </p:pic>
      <p:sp>
        <p:nvSpPr>
          <p:cNvPr id="9" name="Footer Placeholder 4"/>
          <p:cNvSpPr>
            <a:spLocks noGrp="1"/>
          </p:cNvSpPr>
          <p:nvPr>
            <p:ph type="ftr" sz="quarter" idx="11"/>
          </p:nvPr>
        </p:nvSpPr>
        <p:spPr>
          <a:xfrm>
            <a:off x="304800" y="6384929"/>
            <a:ext cx="2895600" cy="365125"/>
          </a:xfrm>
        </p:spPr>
        <p:txBody>
          <a:bodyPr/>
          <a:lstStyle/>
          <a:p>
            <a:pPr algn="l"/>
            <a:r>
              <a:rPr lang="en-US" b="1" dirty="0">
                <a:solidFill>
                  <a:schemeClr val="tx2">
                    <a:lumMod val="60000"/>
                    <a:lumOff val="40000"/>
                  </a:schemeClr>
                </a:solidFill>
                <a:latin typeface="Helvetica"/>
                <a:cs typeface="Helvetica"/>
              </a:rPr>
              <a:t>www.fda.gov</a:t>
            </a:r>
          </a:p>
        </p:txBody>
      </p:sp>
      <p:sp>
        <p:nvSpPr>
          <p:cNvPr id="11" name="TextBox 10"/>
          <p:cNvSpPr txBox="1"/>
          <p:nvPr userDrawn="1"/>
        </p:nvSpPr>
        <p:spPr>
          <a:xfrm>
            <a:off x="8547981" y="6409776"/>
            <a:ext cx="372218" cy="276999"/>
          </a:xfrm>
          <a:prstGeom prst="rect">
            <a:avLst/>
          </a:prstGeom>
          <a:noFill/>
        </p:spPr>
        <p:txBody>
          <a:bodyPr wrap="none" rtlCol="0">
            <a:spAutoFit/>
          </a:bodyPr>
          <a:lstStyle/>
          <a:p>
            <a:pPr algn="r"/>
            <a:fld id="{42D067E6-6582-4AD4-8521-F7089C370E58}" type="slidenum">
              <a:rPr lang="en-US" sz="1200" smtClean="0">
                <a:solidFill>
                  <a:schemeClr val="tx2">
                    <a:lumMod val="60000"/>
                    <a:lumOff val="40000"/>
                  </a:schemeClr>
                </a:solidFill>
                <a:latin typeface="Helvetica"/>
                <a:cs typeface="Helvetica"/>
              </a:rPr>
              <a:t>‹#›</a:t>
            </a:fld>
            <a:endParaRPr lang="en-US" sz="1200" dirty="0">
              <a:solidFill>
                <a:schemeClr val="tx2">
                  <a:lumMod val="60000"/>
                  <a:lumOff val="40000"/>
                </a:schemeClr>
              </a:solidFill>
              <a:latin typeface="Helvetica"/>
              <a:cs typeface="Helvetica"/>
            </a:endParaRPr>
          </a:p>
        </p:txBody>
      </p:sp>
    </p:spTree>
    <p:extLst>
      <p:ext uri="{BB962C8B-B14F-4D97-AF65-F5344CB8AC3E}">
        <p14:creationId xmlns:p14="http://schemas.microsoft.com/office/powerpoint/2010/main" val="42510435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4"/>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4"/>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349544A-F1CD-3844-BFB3-6D230A0137DD}" type="datetimeFigureOut">
              <a:rPr lang="en-US" smtClean="0"/>
              <a:t>11/15/2018</a:t>
            </a:fld>
            <a:endParaRPr lang="en-US"/>
          </a:p>
        </p:txBody>
      </p:sp>
      <p:sp>
        <p:nvSpPr>
          <p:cNvPr id="5" name="Footer Placeholder 4"/>
          <p:cNvSpPr>
            <a:spLocks noGrp="1"/>
          </p:cNvSpPr>
          <p:nvPr>
            <p:ph type="ftr" sz="quarter" idx="3"/>
          </p:nvPr>
        </p:nvSpPr>
        <p:spPr>
          <a:xfrm>
            <a:off x="3124200" y="6356354"/>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4"/>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871F5F-C8AF-484B-B19A-A0CBCE8C7764}" type="slidenum">
              <a:rPr lang="en-US" smtClean="0"/>
              <a:t>‹#›</a:t>
            </a:fld>
            <a:endParaRPr lang="en-US"/>
          </a:p>
        </p:txBody>
      </p:sp>
    </p:spTree>
    <p:extLst>
      <p:ext uri="{BB962C8B-B14F-4D97-AF65-F5344CB8AC3E}">
        <p14:creationId xmlns:p14="http://schemas.microsoft.com/office/powerpoint/2010/main" val="112630176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5" r:id="rId3"/>
    <p:sldLayoutId id="2147483651" r:id="rId4"/>
    <p:sldLayoutId id="2147483652" r:id="rId5"/>
    <p:sldLayoutId id="2147483653" r:id="rId6"/>
    <p:sldLayoutId id="2147483654" r:id="rId7"/>
    <p:sldLayoutId id="2147483656" r:id="rId8"/>
    <p:sldLayoutId id="2147483657" r:id="rId9"/>
    <p:sldLayoutId id="2147483658" r:id="rId10"/>
    <p:sldLayoutId id="2147483659" r:id="rId11"/>
    <p:sldLayoutId id="2147483660" r:id="rId12"/>
    <p:sldLayoutId id="2147483662" r:id="rId13"/>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5.xml"/><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3" Type="http://schemas.openxmlformats.org/officeDocument/2006/relationships/notesSlide" Target="../notesSlides/notesSlide5.xml"/><Relationship Id="rId7" Type="http://schemas.openxmlformats.org/officeDocument/2006/relationships/image" Target="../media/image8.png"/><Relationship Id="rId12" Type="http://schemas.openxmlformats.org/officeDocument/2006/relationships/image" Target="../media/image13.png"/><Relationship Id="rId2" Type="http://schemas.openxmlformats.org/officeDocument/2006/relationships/slideLayout" Target="../slideLayouts/slideLayout7.xml"/><Relationship Id="rId1" Type="http://schemas.openxmlformats.org/officeDocument/2006/relationships/tags" Target="../tags/tag6.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 Id="rId1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5.xml"/><Relationship Id="rId5" Type="http://schemas.openxmlformats.org/officeDocument/2006/relationships/hyperlink" Target="https://clinicaltrials.gov/ct2/show/NCT02465515" TargetMode="External"/><Relationship Id="rId4" Type="http://schemas.openxmlformats.org/officeDocument/2006/relationships/hyperlink" Target="http://www.rethinkingclinicaltrials.org/grand-rounds-7-14-17/"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5.xml"/><Relationship Id="rId1" Type="http://schemas.openxmlformats.org/officeDocument/2006/relationships/tags" Target="../tags/tag7.xml"/><Relationship Id="rId5" Type="http://schemas.openxmlformats.org/officeDocument/2006/relationships/image" Target="../media/image19.png"/><Relationship Id="rId4" Type="http://schemas.openxmlformats.org/officeDocument/2006/relationships/image" Target="../media/image18.jpe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jpg"/><Relationship Id="rId4" Type="http://schemas.openxmlformats.org/officeDocument/2006/relationships/slide" Target="slide3.xml"/></Relationships>
</file>

<file path=ppt/slides/_rels/slide18.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 Id="rId5" Type="http://schemas.openxmlformats.org/officeDocument/2006/relationships/notesSlide" Target="../notesSlides/notesSlide1.xml"/><Relationship Id="rId4"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hyperlink" Target="https://tripod.nih.gov/ginas/#/" TargetMode="Externa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slide" Target="slide3.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slide" Target="slide3.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slide" Target="slide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slide" Target="slide3.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slide" Target="slide3.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685800" y="1766455"/>
            <a:ext cx="7772400" cy="1999210"/>
          </a:xfrm>
        </p:spPr>
        <p:txBody>
          <a:bodyPr>
            <a:noAutofit/>
          </a:bodyPr>
          <a:lstStyle/>
          <a:p>
            <a:r>
              <a:rPr lang="en-US" sz="4400" b="1" dirty="0">
                <a:solidFill>
                  <a:srgbClr val="0070C0"/>
                </a:solidFill>
                <a:latin typeface="+mj-lt"/>
              </a:rPr>
              <a:t>GInAS/GSRS Meeting</a:t>
            </a:r>
          </a:p>
          <a:p>
            <a:endParaRPr lang="en-US" b="1" dirty="0">
              <a:solidFill>
                <a:srgbClr val="0070C0"/>
              </a:solidFill>
              <a:latin typeface="+mj-lt"/>
            </a:endParaRPr>
          </a:p>
          <a:p>
            <a:r>
              <a:rPr lang="en-US" b="1" dirty="0">
                <a:solidFill>
                  <a:srgbClr val="0070C0"/>
                </a:solidFill>
                <a:latin typeface="+mj-lt"/>
              </a:rPr>
              <a:t>CDER Informatics Initiatives and the IDMP</a:t>
            </a:r>
          </a:p>
        </p:txBody>
      </p:sp>
      <p:sp>
        <p:nvSpPr>
          <p:cNvPr id="4" name="TextBox 3">
            <a:extLst>
              <a:ext uri="{FF2B5EF4-FFF2-40B4-BE49-F238E27FC236}">
                <a16:creationId xmlns:a16="http://schemas.microsoft.com/office/drawing/2014/main" id="{174D6F94-CE61-4FDE-ABC7-D82507EA622B}"/>
              </a:ext>
            </a:extLst>
          </p:cNvPr>
          <p:cNvSpPr txBox="1"/>
          <p:nvPr/>
        </p:nvSpPr>
        <p:spPr>
          <a:xfrm>
            <a:off x="2286000" y="4038600"/>
            <a:ext cx="4572000" cy="2412327"/>
          </a:xfrm>
          <a:prstGeom prst="rect">
            <a:avLst/>
          </a:prstGeom>
          <a:noFill/>
        </p:spPr>
        <p:txBody>
          <a:bodyPr wrap="square" rtlCol="0">
            <a:spAutoFit/>
          </a:bodyPr>
          <a:lstStyle/>
          <a:p>
            <a:pPr algn="ctr" defTabSz="914400" fontAlgn="base">
              <a:spcBef>
                <a:spcPct val="0"/>
              </a:spcBef>
              <a:spcAft>
                <a:spcPct val="0"/>
              </a:spcAft>
              <a:defRPr/>
            </a:pPr>
            <a:endParaRPr lang="en-US" sz="2800" dirty="0">
              <a:solidFill>
                <a:prstClr val="black"/>
              </a:solidFill>
              <a:latin typeface="Calibri"/>
              <a:ea typeface="ＭＳ Ｐゴシック" charset="-128"/>
            </a:endParaRPr>
          </a:p>
          <a:p>
            <a:pPr algn="ctr">
              <a:lnSpc>
                <a:spcPct val="80000"/>
              </a:lnSpc>
              <a:spcBef>
                <a:spcPct val="20000"/>
              </a:spcBef>
            </a:pPr>
            <a:r>
              <a:rPr lang="en-US" dirty="0">
                <a:solidFill>
                  <a:schemeClr val="tx1">
                    <a:tint val="75000"/>
                  </a:schemeClr>
                </a:solidFill>
              </a:rPr>
              <a:t>Mary Ann Slack</a:t>
            </a:r>
          </a:p>
          <a:p>
            <a:pPr algn="ctr">
              <a:lnSpc>
                <a:spcPct val="80000"/>
              </a:lnSpc>
              <a:spcBef>
                <a:spcPct val="20000"/>
              </a:spcBef>
            </a:pPr>
            <a:r>
              <a:rPr lang="en-US" dirty="0">
                <a:solidFill>
                  <a:schemeClr val="tx1">
                    <a:tint val="75000"/>
                  </a:schemeClr>
                </a:solidFill>
              </a:rPr>
              <a:t>Director</a:t>
            </a:r>
          </a:p>
          <a:p>
            <a:pPr algn="ctr">
              <a:lnSpc>
                <a:spcPct val="80000"/>
              </a:lnSpc>
              <a:spcBef>
                <a:spcPct val="20000"/>
              </a:spcBef>
            </a:pPr>
            <a:r>
              <a:rPr lang="en-US" dirty="0">
                <a:solidFill>
                  <a:schemeClr val="tx1">
                    <a:tint val="75000"/>
                  </a:schemeClr>
                </a:solidFill>
              </a:rPr>
              <a:t>Office of Strategic Programs (OSP)</a:t>
            </a:r>
          </a:p>
          <a:p>
            <a:pPr algn="ctr">
              <a:lnSpc>
                <a:spcPct val="80000"/>
              </a:lnSpc>
              <a:spcBef>
                <a:spcPct val="20000"/>
              </a:spcBef>
            </a:pPr>
            <a:r>
              <a:rPr lang="en-US" dirty="0">
                <a:solidFill>
                  <a:schemeClr val="tx1">
                    <a:tint val="75000"/>
                  </a:schemeClr>
                </a:solidFill>
              </a:rPr>
              <a:t>Center for Drug Evaluation and Research (CDER)</a:t>
            </a:r>
          </a:p>
          <a:p>
            <a:pPr algn="ctr" fontAlgn="base">
              <a:lnSpc>
                <a:spcPct val="80000"/>
              </a:lnSpc>
              <a:spcBef>
                <a:spcPct val="20000"/>
              </a:spcBef>
              <a:spcAft>
                <a:spcPct val="0"/>
              </a:spcAft>
              <a:defRPr/>
            </a:pPr>
            <a:endParaRPr lang="en-US" dirty="0">
              <a:solidFill>
                <a:schemeClr val="tx1">
                  <a:tint val="75000"/>
                </a:schemeClr>
              </a:solidFill>
            </a:endParaRPr>
          </a:p>
          <a:p>
            <a:pPr algn="ctr" fontAlgn="base">
              <a:lnSpc>
                <a:spcPct val="80000"/>
              </a:lnSpc>
              <a:spcBef>
                <a:spcPct val="20000"/>
              </a:spcBef>
              <a:spcAft>
                <a:spcPct val="0"/>
              </a:spcAft>
              <a:defRPr/>
            </a:pPr>
            <a:r>
              <a:rPr lang="en-US" dirty="0">
                <a:solidFill>
                  <a:schemeClr val="tx1">
                    <a:tint val="75000"/>
                  </a:schemeClr>
                </a:solidFill>
              </a:rPr>
              <a:t>November 16, 2018</a:t>
            </a:r>
          </a:p>
        </p:txBody>
      </p:sp>
    </p:spTree>
    <p:extLst>
      <p:ext uri="{BB962C8B-B14F-4D97-AF65-F5344CB8AC3E}">
        <p14:creationId xmlns:p14="http://schemas.microsoft.com/office/powerpoint/2010/main" val="30988192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970845" y="242049"/>
            <a:ext cx="7249612" cy="774374"/>
          </a:xfrm>
        </p:spPr>
        <p:txBody>
          <a:bodyPr>
            <a:noAutofit/>
          </a:bodyPr>
          <a:lstStyle/>
          <a:p>
            <a:pPr>
              <a:lnSpc>
                <a:spcPts val="3500"/>
              </a:lnSpc>
              <a:defRPr/>
            </a:pPr>
            <a:r>
              <a:rPr lang="en-US" altLang="en-US" sz="3600" b="1" dirty="0">
                <a:solidFill>
                  <a:srgbClr val="007CBA"/>
                </a:solidFill>
                <a:latin typeface="+mn-lt"/>
              </a:rPr>
              <a:t>21</a:t>
            </a:r>
            <a:r>
              <a:rPr lang="en-US" altLang="en-US" sz="3600" b="1" baseline="30000" dirty="0">
                <a:solidFill>
                  <a:srgbClr val="007CBA"/>
                </a:solidFill>
                <a:latin typeface="+mn-lt"/>
              </a:rPr>
              <a:t>st</a:t>
            </a:r>
            <a:r>
              <a:rPr lang="en-US" altLang="en-US" sz="3600" b="1" dirty="0">
                <a:solidFill>
                  <a:srgbClr val="007CBA"/>
                </a:solidFill>
                <a:latin typeface="+mn-lt"/>
              </a:rPr>
              <a:t> Century Cures: </a:t>
            </a:r>
            <a:br>
              <a:rPr lang="en-US" altLang="en-US" sz="3600" b="1" dirty="0">
                <a:solidFill>
                  <a:srgbClr val="007CBA"/>
                </a:solidFill>
                <a:latin typeface="+mn-lt"/>
              </a:rPr>
            </a:br>
            <a:r>
              <a:rPr lang="en-US" altLang="en-US" sz="3600" b="1" dirty="0">
                <a:solidFill>
                  <a:srgbClr val="007CBA"/>
                </a:solidFill>
                <a:latin typeface="+mn-lt"/>
              </a:rPr>
              <a:t>Expectations </a:t>
            </a:r>
          </a:p>
        </p:txBody>
      </p:sp>
      <p:pic>
        <p:nvPicPr>
          <p:cNvPr id="17413" name="Picture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3052" y="187185"/>
            <a:ext cx="910928" cy="8950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Content Placeholder 2"/>
          <p:cNvSpPr txBox="1">
            <a:spLocks/>
          </p:cNvSpPr>
          <p:nvPr/>
        </p:nvSpPr>
        <p:spPr>
          <a:xfrm>
            <a:off x="485277" y="1463040"/>
            <a:ext cx="8313537" cy="4650976"/>
          </a:xfrm>
          <a:prstGeom prst="rect">
            <a:avLst/>
          </a:prstGeom>
        </p:spPr>
        <p:txBody>
          <a:bodyPr vert="horz" lIns="51435" tIns="25718" rIns="51435" bIns="25718"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000" b="1" dirty="0">
                <a:latin typeface="+mj-lt"/>
              </a:rPr>
              <a:t>Section 3022 of the Cures Act states:</a:t>
            </a:r>
          </a:p>
          <a:p>
            <a:pPr>
              <a:spcBef>
                <a:spcPts val="675"/>
              </a:spcBef>
              <a:buFont typeface="Arial" pitchFamily="34" charset="0"/>
              <a:buChar char="•"/>
              <a:defRPr/>
            </a:pPr>
            <a:r>
              <a:rPr lang="en-US" altLang="en-US" sz="2000" b="1" dirty="0">
                <a:latin typeface="+mj-lt"/>
                <a:cs typeface="Arial" panose="020B0604020202020204" pitchFamily="34" charset="0"/>
              </a:rPr>
              <a:t>FDA shall establish a program </a:t>
            </a:r>
            <a:r>
              <a:rPr lang="en-US" altLang="en-US" sz="2000" b="1" u="sng" dirty="0">
                <a:latin typeface="+mj-lt"/>
                <a:cs typeface="Arial" panose="020B0604020202020204" pitchFamily="34" charset="0"/>
              </a:rPr>
              <a:t>to evaluate</a:t>
            </a:r>
            <a:r>
              <a:rPr lang="en-US" altLang="en-US" sz="2000" b="1" dirty="0">
                <a:latin typeface="+mj-lt"/>
                <a:cs typeface="Arial" panose="020B0604020202020204" pitchFamily="34" charset="0"/>
              </a:rPr>
              <a:t> the potential use of real world evidence (RWE) to support:</a:t>
            </a:r>
          </a:p>
          <a:p>
            <a:pPr lvl="1">
              <a:spcBef>
                <a:spcPts val="675"/>
              </a:spcBef>
              <a:buSzPct val="50000"/>
              <a:buFont typeface="Calibri" panose="020F0502020204030204" pitchFamily="34" charset="0"/>
              <a:buChar char="–"/>
              <a:defRPr/>
            </a:pPr>
            <a:r>
              <a:rPr lang="en-US" altLang="en-US" sz="2000" b="1" dirty="0">
                <a:latin typeface="+mj-lt"/>
                <a:cs typeface="Arial" panose="020B0604020202020204" pitchFamily="34" charset="0"/>
              </a:rPr>
              <a:t>Approval of new indication for a drug approved under section 505(c) </a:t>
            </a:r>
          </a:p>
          <a:p>
            <a:pPr lvl="1">
              <a:spcBef>
                <a:spcPts val="675"/>
              </a:spcBef>
              <a:buSzPct val="50000"/>
              <a:buFont typeface="Calibri" panose="020F0502020204030204" pitchFamily="34" charset="0"/>
              <a:buChar char="–"/>
              <a:defRPr/>
            </a:pPr>
            <a:r>
              <a:rPr lang="en-US" altLang="en-US" sz="2000" b="1" dirty="0">
                <a:latin typeface="+mj-lt"/>
                <a:cs typeface="Arial" panose="020B0604020202020204" pitchFamily="34" charset="0"/>
              </a:rPr>
              <a:t>Satisfy post-approval study requirements </a:t>
            </a:r>
          </a:p>
          <a:p>
            <a:pPr>
              <a:spcBef>
                <a:spcPts val="675"/>
              </a:spcBef>
              <a:buFont typeface="Arial" pitchFamily="34" charset="0"/>
              <a:buChar char="•"/>
              <a:defRPr/>
            </a:pPr>
            <a:r>
              <a:rPr lang="en-US" altLang="en-US" sz="2000" b="1" dirty="0">
                <a:latin typeface="+mj-lt"/>
              </a:rPr>
              <a:t>Program will be based on a framework that:</a:t>
            </a:r>
          </a:p>
          <a:p>
            <a:pPr lvl="1">
              <a:spcBef>
                <a:spcPts val="675"/>
              </a:spcBef>
              <a:buSzPct val="50000"/>
              <a:buFont typeface="Calibri" panose="020F0502020204030204" pitchFamily="34" charset="0"/>
              <a:buChar char="–"/>
              <a:defRPr/>
            </a:pPr>
            <a:r>
              <a:rPr lang="en-US" sz="2000" b="1" dirty="0">
                <a:latin typeface="+mj-lt"/>
              </a:rPr>
              <a:t>Categorizes sources of RWE and gaps in data collection</a:t>
            </a:r>
          </a:p>
          <a:p>
            <a:pPr lvl="1">
              <a:spcBef>
                <a:spcPts val="675"/>
              </a:spcBef>
              <a:buSzPct val="50000"/>
              <a:buFont typeface="Calibri" panose="020F0502020204030204" pitchFamily="34" charset="0"/>
              <a:buChar char="–"/>
              <a:defRPr/>
            </a:pPr>
            <a:r>
              <a:rPr lang="en-US" sz="2000" b="1" dirty="0">
                <a:latin typeface="+mj-lt"/>
              </a:rPr>
              <a:t>Identifies standards and methodologies for collection and analysis</a:t>
            </a:r>
          </a:p>
          <a:p>
            <a:pPr lvl="1">
              <a:spcBef>
                <a:spcPts val="675"/>
              </a:spcBef>
              <a:buSzPct val="50000"/>
              <a:buFont typeface="Calibri" panose="020F0502020204030204" pitchFamily="34" charset="0"/>
              <a:buChar char="–"/>
              <a:defRPr/>
            </a:pPr>
            <a:r>
              <a:rPr lang="en-US" sz="2000" b="1" dirty="0">
                <a:latin typeface="+mj-lt"/>
              </a:rPr>
              <a:t>Describes the priority areas, remaining challenges and potential pilot opportunities that the program will address</a:t>
            </a:r>
          </a:p>
          <a:p>
            <a:pPr marL="0" indent="0">
              <a:spcBef>
                <a:spcPts val="675"/>
              </a:spcBef>
              <a:buNone/>
              <a:defRPr/>
            </a:pPr>
            <a:r>
              <a:rPr lang="en-US" sz="2000" b="1" dirty="0">
                <a:latin typeface="+mj-lt"/>
              </a:rPr>
              <a:t>Framework for program implementation will be developed in consultation with stakeholders. </a:t>
            </a:r>
            <a:endParaRPr lang="en-US" altLang="en-US" sz="2000" b="1" dirty="0">
              <a:latin typeface="+mj-lt"/>
              <a:cs typeface="Arial" panose="020B0604020202020204" pitchFamily="34" charset="0"/>
            </a:endParaRPr>
          </a:p>
        </p:txBody>
      </p:sp>
      <p:sp>
        <p:nvSpPr>
          <p:cNvPr id="5" name="TextBox 4"/>
          <p:cNvSpPr txBox="1"/>
          <p:nvPr/>
        </p:nvSpPr>
        <p:spPr>
          <a:xfrm>
            <a:off x="1177711" y="6258817"/>
            <a:ext cx="6852958" cy="507831"/>
          </a:xfrm>
          <a:prstGeom prst="rect">
            <a:avLst/>
          </a:prstGeom>
          <a:solidFill>
            <a:schemeClr val="bg1">
              <a:lumMod val="85000"/>
            </a:schemeClr>
          </a:solidFill>
        </p:spPr>
        <p:txBody>
          <a:bodyPr wrap="square">
            <a:spAutoFit/>
          </a:bodyPr>
          <a:lstStyle/>
          <a:p>
            <a:pPr marL="55563" lvl="1" indent="-55563">
              <a:defRPr/>
            </a:pPr>
            <a:r>
              <a:rPr lang="en-US" sz="1350" b="1" dirty="0"/>
              <a:t>Real world evidence means data regarding the usage, or the potential benefits or risks, of a drug derived from sources other than </a:t>
            </a:r>
            <a:r>
              <a:rPr lang="en-US" sz="1350" b="1" i="1" dirty="0">
                <a:solidFill>
                  <a:srgbClr val="0070C0"/>
                </a:solidFill>
              </a:rPr>
              <a:t>traditional clinical trials</a:t>
            </a:r>
          </a:p>
        </p:txBody>
      </p:sp>
    </p:spTree>
    <p:custDataLst>
      <p:tags r:id="rId1"/>
    </p:custDataLst>
    <p:extLst>
      <p:ext uri="{BB962C8B-B14F-4D97-AF65-F5344CB8AC3E}">
        <p14:creationId xmlns:p14="http://schemas.microsoft.com/office/powerpoint/2010/main" val="3410136315"/>
      </p:ext>
    </p:extLst>
  </p:cSld>
  <p:clrMapOvr>
    <a:masterClrMapping/>
  </p:clrMapOvr>
  <mc:AlternateContent xmlns:mc="http://schemas.openxmlformats.org/markup-compatibility/2006" xmlns:p14="http://schemas.microsoft.com/office/powerpoint/2010/main">
    <mc:Choice Requires="p14">
      <p:transition spd="slow" p14:dur="2000" advTm="74508"/>
    </mc:Choice>
    <mc:Fallback xmlns="">
      <p:transition spd="slow" advTm="7450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79750A5-ACDB-4051-BDE1-48A797BDC904}"/>
              </a:ext>
            </a:extLst>
          </p:cNvPr>
          <p:cNvPicPr>
            <a:picLocks noChangeAspect="1"/>
          </p:cNvPicPr>
          <p:nvPr/>
        </p:nvPicPr>
        <p:blipFill rotWithShape="1">
          <a:blip r:embed="rId4"/>
          <a:srcRect l="24167" t="15926" r="37500" b="20371"/>
          <a:stretch/>
        </p:blipFill>
        <p:spPr>
          <a:xfrm>
            <a:off x="336038" y="935564"/>
            <a:ext cx="3683011" cy="3442814"/>
          </a:xfrm>
          <a:prstGeom prst="rect">
            <a:avLst/>
          </a:prstGeom>
          <a:ln>
            <a:solidFill>
              <a:schemeClr val="accent1"/>
            </a:solidFill>
          </a:ln>
          <a:effectLst>
            <a:outerShdw blurRad="50800" dist="38100" dir="2700000" algn="tl" rotWithShape="0">
              <a:prstClr val="black">
                <a:alpha val="40000"/>
              </a:prstClr>
            </a:outerShdw>
          </a:effectLst>
        </p:spPr>
      </p:pic>
      <p:pic>
        <p:nvPicPr>
          <p:cNvPr id="4" name="Picture 3">
            <a:extLst>
              <a:ext uri="{FF2B5EF4-FFF2-40B4-BE49-F238E27FC236}">
                <a16:creationId xmlns:a16="http://schemas.microsoft.com/office/drawing/2014/main" id="{6D6D2F4D-654E-45CC-9743-5AB7AB3C65A0}"/>
              </a:ext>
            </a:extLst>
          </p:cNvPr>
          <p:cNvPicPr>
            <a:picLocks noChangeAspect="1"/>
          </p:cNvPicPr>
          <p:nvPr/>
        </p:nvPicPr>
        <p:blipFill rotWithShape="1">
          <a:blip r:embed="rId5"/>
          <a:srcRect l="7500" t="18889" r="20833" b="14444"/>
          <a:stretch/>
        </p:blipFill>
        <p:spPr>
          <a:xfrm>
            <a:off x="1538660" y="2977253"/>
            <a:ext cx="4914900" cy="2571750"/>
          </a:xfrm>
          <a:prstGeom prst="rect">
            <a:avLst/>
          </a:prstGeom>
          <a:ln>
            <a:solidFill>
              <a:schemeClr val="accent1"/>
            </a:solidFill>
          </a:ln>
          <a:effectLst>
            <a:outerShdw blurRad="50800" dist="38100" dir="2700000" algn="tl" rotWithShape="0">
              <a:prstClr val="black">
                <a:alpha val="40000"/>
              </a:prstClr>
            </a:outerShdw>
          </a:effectLst>
        </p:spPr>
      </p:pic>
      <p:pic>
        <p:nvPicPr>
          <p:cNvPr id="9" name="Picture 8">
            <a:extLst>
              <a:ext uri="{FF2B5EF4-FFF2-40B4-BE49-F238E27FC236}">
                <a16:creationId xmlns:a16="http://schemas.microsoft.com/office/drawing/2014/main" id="{1F2BE609-038E-43D3-9001-4E96AE1706BB}"/>
              </a:ext>
            </a:extLst>
          </p:cNvPr>
          <p:cNvPicPr>
            <a:picLocks noChangeAspect="1"/>
          </p:cNvPicPr>
          <p:nvPr/>
        </p:nvPicPr>
        <p:blipFill rotWithShape="1">
          <a:blip r:embed="rId6"/>
          <a:srcRect l="22500" t="15926" r="38333" b="20371"/>
          <a:stretch/>
        </p:blipFill>
        <p:spPr>
          <a:xfrm>
            <a:off x="4543034" y="1307275"/>
            <a:ext cx="3443796" cy="3150709"/>
          </a:xfrm>
          <a:prstGeom prst="rect">
            <a:avLst/>
          </a:prstGeom>
          <a:ln>
            <a:solidFill>
              <a:schemeClr val="accent1"/>
            </a:solidFill>
          </a:ln>
          <a:effectLst>
            <a:outerShdw blurRad="50800" dist="38100" dir="2700000" algn="tl" rotWithShape="0">
              <a:prstClr val="black">
                <a:alpha val="40000"/>
              </a:prstClr>
            </a:outerShdw>
          </a:effectLst>
        </p:spPr>
      </p:pic>
      <p:pic>
        <p:nvPicPr>
          <p:cNvPr id="10" name="Picture 9">
            <a:extLst>
              <a:ext uri="{FF2B5EF4-FFF2-40B4-BE49-F238E27FC236}">
                <a16:creationId xmlns:a16="http://schemas.microsoft.com/office/drawing/2014/main" id="{26CD54B9-349F-4383-B9DC-A04F1C06D3FD}"/>
              </a:ext>
            </a:extLst>
          </p:cNvPr>
          <p:cNvPicPr>
            <a:picLocks noChangeAspect="1"/>
          </p:cNvPicPr>
          <p:nvPr/>
        </p:nvPicPr>
        <p:blipFill rotWithShape="1">
          <a:blip r:embed="rId7"/>
          <a:srcRect l="15833" t="15926" r="31666" b="7037"/>
          <a:stretch/>
        </p:blipFill>
        <p:spPr>
          <a:xfrm>
            <a:off x="2536601" y="894329"/>
            <a:ext cx="3600450" cy="2971802"/>
          </a:xfrm>
          <a:prstGeom prst="rect">
            <a:avLst/>
          </a:prstGeom>
          <a:ln>
            <a:solidFill>
              <a:schemeClr val="accent1"/>
            </a:solidFill>
          </a:ln>
          <a:effectLst>
            <a:outerShdw blurRad="50800" dist="38100" dir="2700000" algn="tl" rotWithShape="0">
              <a:prstClr val="black">
                <a:alpha val="40000"/>
              </a:prstClr>
            </a:outerShdw>
          </a:effectLst>
        </p:spPr>
      </p:pic>
      <p:pic>
        <p:nvPicPr>
          <p:cNvPr id="11" name="Picture 10">
            <a:extLst>
              <a:ext uri="{FF2B5EF4-FFF2-40B4-BE49-F238E27FC236}">
                <a16:creationId xmlns:a16="http://schemas.microsoft.com/office/drawing/2014/main" id="{CA2FB14B-4A7A-4985-98F9-86FB2A8CE98A}"/>
              </a:ext>
            </a:extLst>
          </p:cNvPr>
          <p:cNvPicPr>
            <a:picLocks noChangeAspect="1"/>
          </p:cNvPicPr>
          <p:nvPr/>
        </p:nvPicPr>
        <p:blipFill rotWithShape="1">
          <a:blip r:embed="rId8"/>
          <a:srcRect l="25000" t="18889" r="25833" b="39630"/>
          <a:stretch/>
        </p:blipFill>
        <p:spPr>
          <a:xfrm>
            <a:off x="3129232" y="2584923"/>
            <a:ext cx="4131413" cy="1960670"/>
          </a:xfrm>
          <a:prstGeom prst="rect">
            <a:avLst/>
          </a:prstGeom>
          <a:ln>
            <a:solidFill>
              <a:schemeClr val="accent1"/>
            </a:solidFill>
          </a:ln>
          <a:effectLst>
            <a:outerShdw blurRad="50800" dist="38100" dir="2700000" algn="tl" rotWithShape="0">
              <a:prstClr val="black">
                <a:alpha val="40000"/>
              </a:prstClr>
            </a:outerShdw>
          </a:effectLst>
        </p:spPr>
      </p:pic>
      <p:grpSp>
        <p:nvGrpSpPr>
          <p:cNvPr id="17" name="Group 16">
            <a:extLst>
              <a:ext uri="{FF2B5EF4-FFF2-40B4-BE49-F238E27FC236}">
                <a16:creationId xmlns:a16="http://schemas.microsoft.com/office/drawing/2014/main" id="{9E2E582E-6055-4583-B9A9-5644C10E4249}"/>
              </a:ext>
            </a:extLst>
          </p:cNvPr>
          <p:cNvGrpSpPr/>
          <p:nvPr/>
        </p:nvGrpSpPr>
        <p:grpSpPr>
          <a:xfrm>
            <a:off x="4964840" y="959266"/>
            <a:ext cx="4233186" cy="4395275"/>
            <a:chOff x="833695" y="293166"/>
            <a:chExt cx="5644248" cy="5860366"/>
          </a:xfrm>
        </p:grpSpPr>
        <p:sp>
          <p:nvSpPr>
            <p:cNvPr id="16" name="TextBox 15">
              <a:extLst>
                <a:ext uri="{FF2B5EF4-FFF2-40B4-BE49-F238E27FC236}">
                  <a16:creationId xmlns:a16="http://schemas.microsoft.com/office/drawing/2014/main" id="{C05F6493-5CB7-416E-91AC-D3A7706857A4}"/>
                </a:ext>
              </a:extLst>
            </p:cNvPr>
            <p:cNvSpPr txBox="1"/>
            <p:nvPr/>
          </p:nvSpPr>
          <p:spPr>
            <a:xfrm>
              <a:off x="3636995" y="5861144"/>
              <a:ext cx="2840948" cy="292388"/>
            </a:xfrm>
            <a:prstGeom prst="rect">
              <a:avLst/>
            </a:prstGeom>
            <a:noFill/>
          </p:spPr>
          <p:txBody>
            <a:bodyPr wrap="none" rtlCol="0">
              <a:spAutoFit/>
            </a:bodyPr>
            <a:lstStyle/>
            <a:p>
              <a:pPr eaLnBrk="0" fontAlgn="base" hangingPunct="0">
                <a:spcBef>
                  <a:spcPct val="0"/>
                </a:spcBef>
                <a:spcAft>
                  <a:spcPct val="0"/>
                </a:spcAft>
                <a:defRPr/>
              </a:pPr>
              <a:r>
                <a:rPr lang="en-US" sz="825" dirty="0" err="1">
                  <a:solidFill>
                    <a:prstClr val="black"/>
                  </a:solidFill>
                  <a:latin typeface="Calibri" pitchFamily="34" charset="0"/>
                </a:rPr>
                <a:t>Pharmacoepidemiol</a:t>
              </a:r>
              <a:r>
                <a:rPr lang="en-US" sz="825" dirty="0">
                  <a:solidFill>
                    <a:prstClr val="black"/>
                  </a:solidFill>
                  <a:latin typeface="Calibri" pitchFamily="34" charset="0"/>
                </a:rPr>
                <a:t> Drug </a:t>
              </a:r>
              <a:r>
                <a:rPr lang="en-US" sz="825" dirty="0" err="1">
                  <a:solidFill>
                    <a:prstClr val="black"/>
                  </a:solidFill>
                  <a:latin typeface="Calibri" pitchFamily="34" charset="0"/>
                </a:rPr>
                <a:t>Saf</a:t>
              </a:r>
              <a:r>
                <a:rPr lang="en-US" sz="825" dirty="0">
                  <a:solidFill>
                    <a:prstClr val="black"/>
                  </a:solidFill>
                  <a:latin typeface="Calibri" pitchFamily="34" charset="0"/>
                </a:rPr>
                <a:t>. 2018;27:30–37</a:t>
              </a:r>
            </a:p>
          </p:txBody>
        </p:sp>
        <p:pic>
          <p:nvPicPr>
            <p:cNvPr id="15" name="Picture 14">
              <a:extLst>
                <a:ext uri="{FF2B5EF4-FFF2-40B4-BE49-F238E27FC236}">
                  <a16:creationId xmlns:a16="http://schemas.microsoft.com/office/drawing/2014/main" id="{A93C04BC-1469-4CC1-B267-A12A067CE178}"/>
                </a:ext>
              </a:extLst>
            </p:cNvPr>
            <p:cNvPicPr>
              <a:picLocks noChangeAspect="1"/>
            </p:cNvPicPr>
            <p:nvPr/>
          </p:nvPicPr>
          <p:blipFill rotWithShape="1">
            <a:blip r:embed="rId9"/>
            <a:srcRect l="16667" t="15778" r="62500" b="20055"/>
            <a:stretch/>
          </p:blipFill>
          <p:spPr>
            <a:xfrm>
              <a:off x="833695" y="293166"/>
              <a:ext cx="5100206" cy="5355221"/>
            </a:xfrm>
            <a:prstGeom prst="rect">
              <a:avLst/>
            </a:prstGeom>
            <a:ln>
              <a:solidFill>
                <a:schemeClr val="accent1"/>
              </a:solidFill>
            </a:ln>
            <a:effectLst>
              <a:outerShdw blurRad="50800" dist="38100" dir="2700000" algn="tl" rotWithShape="0">
                <a:prstClr val="black">
                  <a:alpha val="40000"/>
                </a:prstClr>
              </a:outerShdw>
            </a:effectLst>
          </p:spPr>
        </p:pic>
      </p:grpSp>
      <p:pic>
        <p:nvPicPr>
          <p:cNvPr id="18" name="Picture 17">
            <a:extLst>
              <a:ext uri="{FF2B5EF4-FFF2-40B4-BE49-F238E27FC236}">
                <a16:creationId xmlns:a16="http://schemas.microsoft.com/office/drawing/2014/main" id="{BB8FD7DC-FDDD-490A-9BAD-0CA19D0D831F}"/>
              </a:ext>
            </a:extLst>
          </p:cNvPr>
          <p:cNvPicPr>
            <a:picLocks noChangeAspect="1"/>
          </p:cNvPicPr>
          <p:nvPr/>
        </p:nvPicPr>
        <p:blipFill rotWithShape="1">
          <a:blip r:embed="rId10"/>
          <a:srcRect l="13333" t="15778" r="59167" b="20055"/>
          <a:stretch/>
        </p:blipFill>
        <p:spPr>
          <a:xfrm>
            <a:off x="1588600" y="1732455"/>
            <a:ext cx="3326300" cy="2645923"/>
          </a:xfrm>
          <a:prstGeom prst="rect">
            <a:avLst/>
          </a:prstGeom>
          <a:ln>
            <a:solidFill>
              <a:schemeClr val="accent1"/>
            </a:solidFill>
          </a:ln>
          <a:effectLst>
            <a:outerShdw blurRad="50800" dist="38100" dir="2700000" algn="tl" rotWithShape="0">
              <a:prstClr val="black">
                <a:alpha val="40000"/>
              </a:prstClr>
            </a:outerShdw>
          </a:effectLst>
        </p:spPr>
      </p:pic>
      <p:pic>
        <p:nvPicPr>
          <p:cNvPr id="8" name="Picture 7">
            <a:extLst>
              <a:ext uri="{FF2B5EF4-FFF2-40B4-BE49-F238E27FC236}">
                <a16:creationId xmlns:a16="http://schemas.microsoft.com/office/drawing/2014/main" id="{D8719391-6691-4095-9F45-4DD6FC280B00}"/>
              </a:ext>
            </a:extLst>
          </p:cNvPr>
          <p:cNvPicPr>
            <a:picLocks noChangeAspect="1"/>
          </p:cNvPicPr>
          <p:nvPr/>
        </p:nvPicPr>
        <p:blipFill rotWithShape="1">
          <a:blip r:embed="rId11"/>
          <a:srcRect l="9167" t="15926" r="25000" b="29259"/>
          <a:stretch/>
        </p:blipFill>
        <p:spPr>
          <a:xfrm>
            <a:off x="1268020" y="2654312"/>
            <a:ext cx="4758898" cy="2228852"/>
          </a:xfrm>
          <a:prstGeom prst="rect">
            <a:avLst/>
          </a:prstGeom>
          <a:ln>
            <a:solidFill>
              <a:schemeClr val="accent1"/>
            </a:solidFill>
          </a:ln>
          <a:effectLst>
            <a:outerShdw blurRad="50800" dist="38100" dir="2700000" algn="tl" rotWithShape="0">
              <a:prstClr val="black">
                <a:alpha val="40000"/>
              </a:prstClr>
            </a:outerShdw>
          </a:effectLst>
        </p:spPr>
      </p:pic>
      <p:pic>
        <p:nvPicPr>
          <p:cNvPr id="19" name="Picture 18">
            <a:extLst>
              <a:ext uri="{FF2B5EF4-FFF2-40B4-BE49-F238E27FC236}">
                <a16:creationId xmlns:a16="http://schemas.microsoft.com/office/drawing/2014/main" id="{1973E33A-A7FA-4A33-9EDF-98DB7ACC83ED}"/>
              </a:ext>
            </a:extLst>
          </p:cNvPr>
          <p:cNvPicPr>
            <a:picLocks noChangeAspect="1"/>
          </p:cNvPicPr>
          <p:nvPr/>
        </p:nvPicPr>
        <p:blipFill rotWithShape="1">
          <a:blip r:embed="rId12"/>
          <a:srcRect l="13333" t="16038" r="58333" b="47088"/>
          <a:stretch/>
        </p:blipFill>
        <p:spPr>
          <a:xfrm>
            <a:off x="447149" y="4470400"/>
            <a:ext cx="5072412" cy="2250458"/>
          </a:xfrm>
          <a:prstGeom prst="rect">
            <a:avLst/>
          </a:prstGeom>
          <a:ln>
            <a:solidFill>
              <a:schemeClr val="accent1"/>
            </a:solidFill>
          </a:ln>
          <a:effectLst>
            <a:outerShdw blurRad="50800" dist="38100" dir="2700000" algn="tl" rotWithShape="0">
              <a:prstClr val="black">
                <a:alpha val="40000"/>
              </a:prstClr>
            </a:outerShdw>
          </a:effectLst>
        </p:spPr>
      </p:pic>
      <p:grpSp>
        <p:nvGrpSpPr>
          <p:cNvPr id="14" name="Group 13">
            <a:extLst>
              <a:ext uri="{FF2B5EF4-FFF2-40B4-BE49-F238E27FC236}">
                <a16:creationId xmlns:a16="http://schemas.microsoft.com/office/drawing/2014/main" id="{5F6B2A4D-6897-46D0-AB91-8DE4629295CC}"/>
              </a:ext>
            </a:extLst>
          </p:cNvPr>
          <p:cNvGrpSpPr/>
          <p:nvPr/>
        </p:nvGrpSpPr>
        <p:grpSpPr>
          <a:xfrm>
            <a:off x="5013122" y="2796959"/>
            <a:ext cx="3840481" cy="3497268"/>
            <a:chOff x="3086352" y="1743074"/>
            <a:chExt cx="3873211" cy="3335282"/>
          </a:xfrm>
          <a:effectLst>
            <a:outerShdw blurRad="50800" dist="38100" dir="2700000" algn="tl" rotWithShape="0">
              <a:prstClr val="black">
                <a:alpha val="40000"/>
              </a:prstClr>
            </a:outerShdw>
          </a:effectLst>
        </p:grpSpPr>
        <p:pic>
          <p:nvPicPr>
            <p:cNvPr id="12" name="Picture 11">
              <a:extLst>
                <a:ext uri="{FF2B5EF4-FFF2-40B4-BE49-F238E27FC236}">
                  <a16:creationId xmlns:a16="http://schemas.microsoft.com/office/drawing/2014/main" id="{CE2FC67D-DF7A-4931-BD6F-16896BA4A994}"/>
                </a:ext>
              </a:extLst>
            </p:cNvPr>
            <p:cNvPicPr>
              <a:picLocks noChangeAspect="1"/>
            </p:cNvPicPr>
            <p:nvPr/>
          </p:nvPicPr>
          <p:blipFill rotWithShape="1">
            <a:blip r:embed="rId13"/>
            <a:srcRect l="5608" t="23111" r="63251" b="18222"/>
            <a:stretch/>
          </p:blipFill>
          <p:spPr>
            <a:xfrm>
              <a:off x="3086353" y="2590801"/>
              <a:ext cx="3873210" cy="2487555"/>
            </a:xfrm>
            <a:prstGeom prst="rect">
              <a:avLst/>
            </a:prstGeom>
            <a:ln>
              <a:solidFill>
                <a:schemeClr val="accent1"/>
              </a:solidFill>
            </a:ln>
          </p:spPr>
        </p:pic>
        <p:pic>
          <p:nvPicPr>
            <p:cNvPr id="13" name="Picture 12">
              <a:extLst>
                <a:ext uri="{FF2B5EF4-FFF2-40B4-BE49-F238E27FC236}">
                  <a16:creationId xmlns:a16="http://schemas.microsoft.com/office/drawing/2014/main" id="{8CC8E561-4304-4EDD-AD6E-87C35E3358AE}"/>
                </a:ext>
              </a:extLst>
            </p:cNvPr>
            <p:cNvPicPr>
              <a:picLocks noChangeAspect="1"/>
            </p:cNvPicPr>
            <p:nvPr/>
          </p:nvPicPr>
          <p:blipFill rotWithShape="1">
            <a:blip r:embed="rId14"/>
            <a:srcRect l="4889" t="10889" r="51666" b="59778"/>
            <a:stretch/>
          </p:blipFill>
          <p:spPr>
            <a:xfrm>
              <a:off x="3086352" y="1743074"/>
              <a:ext cx="3873210" cy="891520"/>
            </a:xfrm>
            <a:prstGeom prst="rect">
              <a:avLst/>
            </a:prstGeom>
            <a:ln>
              <a:solidFill>
                <a:schemeClr val="accent1"/>
              </a:solidFill>
            </a:ln>
          </p:spPr>
        </p:pic>
      </p:grpSp>
      <p:sp>
        <p:nvSpPr>
          <p:cNvPr id="20" name="Title 8"/>
          <p:cNvSpPr txBox="1">
            <a:spLocks/>
          </p:cNvSpPr>
          <p:nvPr/>
        </p:nvSpPr>
        <p:spPr>
          <a:xfrm>
            <a:off x="447148" y="258713"/>
            <a:ext cx="7764163" cy="679225"/>
          </a:xfrm>
          <a:prstGeom prst="rect">
            <a:avLst/>
          </a:prstGeom>
        </p:spPr>
        <p:txBody>
          <a:bodyPr anchor="ctr"/>
          <a:lstStyle>
            <a:lvl1pPr algn="l" defTabSz="457200" rtl="0" eaLnBrk="1" latinLnBrk="0" hangingPunct="1">
              <a:lnSpc>
                <a:spcPct val="80000"/>
              </a:lnSpc>
              <a:spcBef>
                <a:spcPct val="0"/>
              </a:spcBef>
              <a:buNone/>
              <a:defRPr sz="3000" b="0" kern="1200" baseline="0">
                <a:solidFill>
                  <a:schemeClr val="bg1"/>
                </a:solidFill>
                <a:latin typeface="Arial"/>
                <a:ea typeface="+mj-ea"/>
                <a:cs typeface="Arial"/>
              </a:defRPr>
            </a:lvl1pPr>
          </a:lstStyle>
          <a:p>
            <a:pPr algn="ctr"/>
            <a:r>
              <a:rPr lang="en-US" sz="3600" b="1" dirty="0">
                <a:solidFill>
                  <a:srgbClr val="007CBA"/>
                </a:solidFill>
                <a:latin typeface="+mn-lt"/>
              </a:rPr>
              <a:t>FDA has Embraced RWE for Safety </a:t>
            </a:r>
          </a:p>
        </p:txBody>
      </p:sp>
    </p:spTree>
    <p:custDataLst>
      <p:tags r:id="rId1"/>
    </p:custDataLst>
    <p:extLst>
      <p:ext uri="{BB962C8B-B14F-4D97-AF65-F5344CB8AC3E}">
        <p14:creationId xmlns:p14="http://schemas.microsoft.com/office/powerpoint/2010/main" val="3395387525"/>
      </p:ext>
    </p:extLst>
  </p:cSld>
  <p:clrMapOvr>
    <a:masterClrMapping/>
  </p:clrMapOvr>
  <mc:AlternateContent xmlns:mc="http://schemas.openxmlformats.org/markup-compatibility/2006" xmlns:p14="http://schemas.microsoft.com/office/powerpoint/2010/main">
    <mc:Choice Requires="p14">
      <p:transition spd="slow" p14:dur="2000" advTm="4154"/>
    </mc:Choice>
    <mc:Fallback xmlns="">
      <p:transition spd="slow" advTm="4154"/>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3192" y="246888"/>
            <a:ext cx="7808976" cy="816259"/>
          </a:xfrm>
        </p:spPr>
        <p:txBody>
          <a:bodyPr>
            <a:noAutofit/>
          </a:bodyPr>
          <a:lstStyle/>
          <a:p>
            <a:pPr>
              <a:lnSpc>
                <a:spcPts val="3500"/>
              </a:lnSpc>
              <a:defRPr/>
            </a:pPr>
            <a:r>
              <a:rPr lang="en-US" sz="3600" b="1" dirty="0">
                <a:solidFill>
                  <a:srgbClr val="007CBA"/>
                </a:solidFill>
                <a:latin typeface="+mn-lt"/>
              </a:rPr>
              <a:t>Demonstration Projects: </a:t>
            </a:r>
            <a:br>
              <a:rPr lang="en-US" sz="3600" b="1" dirty="0">
                <a:solidFill>
                  <a:srgbClr val="007CBA"/>
                </a:solidFill>
                <a:latin typeface="+mn-lt"/>
              </a:rPr>
            </a:br>
            <a:r>
              <a:rPr lang="en-US" sz="3600" b="1" dirty="0">
                <a:solidFill>
                  <a:srgbClr val="007CBA"/>
                </a:solidFill>
                <a:latin typeface="+mn-lt"/>
              </a:rPr>
              <a:t>Assessing Data Fitness</a:t>
            </a:r>
          </a:p>
        </p:txBody>
      </p:sp>
      <p:sp>
        <p:nvSpPr>
          <p:cNvPr id="5" name="Content Placeholder 4"/>
          <p:cNvSpPr>
            <a:spLocks noGrp="1"/>
          </p:cNvSpPr>
          <p:nvPr>
            <p:ph sz="quarter" idx="4294967295"/>
          </p:nvPr>
        </p:nvSpPr>
        <p:spPr>
          <a:xfrm>
            <a:off x="61138" y="1547894"/>
            <a:ext cx="4930848" cy="3687271"/>
          </a:xfrm>
          <a:prstGeom prst="rect">
            <a:avLst/>
          </a:prstGeom>
        </p:spPr>
        <p:txBody>
          <a:bodyPr rtlCol="0">
            <a:normAutofit lnSpcReduction="10000"/>
          </a:bodyPr>
          <a:lstStyle/>
          <a:p>
            <a:pPr>
              <a:buFont typeface="Arial" pitchFamily="34" charset="0"/>
              <a:buChar char="•"/>
              <a:defRPr/>
            </a:pPr>
            <a:r>
              <a:rPr lang="en-US" sz="2400" b="1" dirty="0"/>
              <a:t>Collaboration between Duke Clinical Research Institute and GlaxoSmithKline</a:t>
            </a:r>
          </a:p>
          <a:p>
            <a:pPr>
              <a:buFont typeface="Arial" pitchFamily="34" charset="0"/>
              <a:buChar char="•"/>
              <a:defRPr/>
            </a:pPr>
            <a:r>
              <a:rPr lang="en-US" sz="2400" b="1" dirty="0"/>
              <a:t>Supported by FDA </a:t>
            </a:r>
          </a:p>
          <a:p>
            <a:pPr>
              <a:buFont typeface="Arial" pitchFamily="34" charset="0"/>
              <a:buChar char="•"/>
              <a:defRPr/>
            </a:pPr>
            <a:r>
              <a:rPr lang="en-US" sz="2400" b="1" dirty="0"/>
              <a:t>Assessing EHR ability to</a:t>
            </a:r>
            <a:r>
              <a:rPr lang="en-US" sz="2250" b="1" dirty="0"/>
              <a:t>:</a:t>
            </a:r>
          </a:p>
          <a:p>
            <a:pPr lvl="1">
              <a:buSzPct val="50000"/>
              <a:buFont typeface="Calibri" panose="020F0502020204030204" pitchFamily="34" charset="0"/>
              <a:buChar char="–"/>
              <a:defRPr/>
            </a:pPr>
            <a:r>
              <a:rPr lang="en-US" sz="2400" b="1" dirty="0"/>
              <a:t>Facilitate recruitment</a:t>
            </a:r>
          </a:p>
          <a:p>
            <a:pPr lvl="1">
              <a:buSzPct val="50000"/>
              <a:buFont typeface="Calibri" panose="020F0502020204030204" pitchFamily="34" charset="0"/>
              <a:buChar char="–"/>
              <a:defRPr/>
            </a:pPr>
            <a:r>
              <a:rPr lang="en-US" sz="2400" b="1" dirty="0"/>
              <a:t>Populate baseline characteristics</a:t>
            </a:r>
          </a:p>
          <a:p>
            <a:pPr lvl="1">
              <a:buSzPct val="50000"/>
              <a:buFont typeface="Calibri" panose="020F0502020204030204" pitchFamily="34" charset="0"/>
              <a:buChar char="–"/>
              <a:defRPr/>
            </a:pPr>
            <a:r>
              <a:rPr lang="en-US" sz="2400" b="1" dirty="0"/>
              <a:t>Identify clinical endpoints </a:t>
            </a:r>
          </a:p>
          <a:p>
            <a:pPr>
              <a:buFont typeface="Arial" pitchFamily="34" charset="0"/>
              <a:buChar char="•"/>
              <a:defRPr/>
            </a:pPr>
            <a:endParaRPr lang="en-US" b="1" dirty="0">
              <a:solidFill>
                <a:schemeClr val="tx1">
                  <a:lumMod val="50000"/>
                  <a:lumOff val="50000"/>
                </a:schemeClr>
              </a:solidFill>
            </a:endParaRPr>
          </a:p>
          <a:p>
            <a:pPr>
              <a:buFont typeface="Arial" pitchFamily="34" charset="0"/>
              <a:buChar char="•"/>
              <a:defRPr/>
            </a:pPr>
            <a:endParaRPr lang="en-US" b="1" dirty="0">
              <a:solidFill>
                <a:schemeClr val="tx1">
                  <a:lumMod val="50000"/>
                  <a:lumOff val="50000"/>
                </a:schemeClr>
              </a:solidFill>
            </a:endParaRPr>
          </a:p>
          <a:p>
            <a:pPr marL="0" indent="0">
              <a:buNone/>
              <a:defRPr/>
            </a:pPr>
            <a:endParaRPr lang="en-US" b="1" dirty="0">
              <a:solidFill>
                <a:schemeClr val="tx1">
                  <a:lumMod val="50000"/>
                  <a:lumOff val="50000"/>
                </a:schemeClr>
              </a:solidFill>
            </a:endParaRPr>
          </a:p>
        </p:txBody>
      </p:sp>
      <p:pic>
        <p:nvPicPr>
          <p:cNvPr id="27653" name="Picture 2"/>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4799300" y="1800150"/>
            <a:ext cx="3693456" cy="2182101"/>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7654" name="Rectangle 5"/>
          <p:cNvSpPr>
            <a:spLocks noChangeArrowheads="1"/>
          </p:cNvSpPr>
          <p:nvPr/>
        </p:nvSpPr>
        <p:spPr bwMode="auto">
          <a:xfrm>
            <a:off x="4723101" y="3943350"/>
            <a:ext cx="3868894"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charset="0"/>
              <a:buChar char="•"/>
              <a:defRPr sz="2400">
                <a:solidFill>
                  <a:srgbClr val="7F7F7F"/>
                </a:solidFill>
                <a:latin typeface="Century Gothic" pitchFamily="34" charset="0"/>
              </a:defRPr>
            </a:lvl1pPr>
            <a:lvl2pPr marL="742950" indent="-285750" eaLnBrk="0" hangingPunct="0">
              <a:spcBef>
                <a:spcPct val="20000"/>
              </a:spcBef>
              <a:buFont typeface="Courier New" pitchFamily="49" charset="0"/>
              <a:buChar char="o"/>
              <a:defRPr sz="1600">
                <a:solidFill>
                  <a:srgbClr val="7F7F7F"/>
                </a:solidFill>
                <a:latin typeface="Century Gothic" pitchFamily="34" charset="0"/>
              </a:defRPr>
            </a:lvl2pPr>
            <a:lvl3pPr marL="1143000" indent="-228600" eaLnBrk="0" hangingPunct="0">
              <a:spcBef>
                <a:spcPct val="20000"/>
              </a:spcBef>
              <a:buFont typeface="Arial" charset="0"/>
              <a:buChar char="•"/>
              <a:defRPr sz="1600">
                <a:solidFill>
                  <a:srgbClr val="7F7F7F"/>
                </a:solidFill>
                <a:latin typeface="Century Gothic" pitchFamily="34" charset="0"/>
              </a:defRPr>
            </a:lvl3pPr>
            <a:lvl4pPr marL="1600200" indent="-228600" eaLnBrk="0" hangingPunct="0">
              <a:spcBef>
                <a:spcPct val="20000"/>
              </a:spcBef>
              <a:buFont typeface="Courier New" pitchFamily="49" charset="0"/>
              <a:buChar char="o"/>
              <a:defRPr sz="1600">
                <a:solidFill>
                  <a:srgbClr val="7F7F7F"/>
                </a:solidFill>
                <a:latin typeface="Century Gothic" pitchFamily="34" charset="0"/>
              </a:defRPr>
            </a:lvl4pPr>
            <a:lvl5pPr marL="2057400" indent="-228600" eaLnBrk="0" hangingPunct="0">
              <a:spcBef>
                <a:spcPct val="20000"/>
              </a:spcBef>
              <a:buFont typeface="Arial" charset="0"/>
              <a:buChar char="•"/>
              <a:defRPr sz="1600">
                <a:solidFill>
                  <a:srgbClr val="7F7F7F"/>
                </a:solidFill>
                <a:latin typeface="Century Gothic" pitchFamily="34" charset="0"/>
              </a:defRPr>
            </a:lvl5pPr>
            <a:lvl6pPr marL="2514600" indent="-228600" eaLnBrk="0" fontAlgn="base" hangingPunct="0">
              <a:spcBef>
                <a:spcPct val="20000"/>
              </a:spcBef>
              <a:spcAft>
                <a:spcPct val="0"/>
              </a:spcAft>
              <a:buFont typeface="Arial" charset="0"/>
              <a:buChar char="•"/>
              <a:defRPr sz="1600">
                <a:solidFill>
                  <a:srgbClr val="7F7F7F"/>
                </a:solidFill>
                <a:latin typeface="Century Gothic" pitchFamily="34" charset="0"/>
              </a:defRPr>
            </a:lvl6pPr>
            <a:lvl7pPr marL="2971800" indent="-228600" eaLnBrk="0" fontAlgn="base" hangingPunct="0">
              <a:spcBef>
                <a:spcPct val="20000"/>
              </a:spcBef>
              <a:spcAft>
                <a:spcPct val="0"/>
              </a:spcAft>
              <a:buFont typeface="Arial" charset="0"/>
              <a:buChar char="•"/>
              <a:defRPr sz="1600">
                <a:solidFill>
                  <a:srgbClr val="7F7F7F"/>
                </a:solidFill>
                <a:latin typeface="Century Gothic" pitchFamily="34" charset="0"/>
              </a:defRPr>
            </a:lvl7pPr>
            <a:lvl8pPr marL="3429000" indent="-228600" eaLnBrk="0" fontAlgn="base" hangingPunct="0">
              <a:spcBef>
                <a:spcPct val="20000"/>
              </a:spcBef>
              <a:spcAft>
                <a:spcPct val="0"/>
              </a:spcAft>
              <a:buFont typeface="Arial" charset="0"/>
              <a:buChar char="•"/>
              <a:defRPr sz="1600">
                <a:solidFill>
                  <a:srgbClr val="7F7F7F"/>
                </a:solidFill>
                <a:latin typeface="Century Gothic" pitchFamily="34" charset="0"/>
              </a:defRPr>
            </a:lvl8pPr>
            <a:lvl9pPr marL="3886200" indent="-228600" eaLnBrk="0" fontAlgn="base" hangingPunct="0">
              <a:spcBef>
                <a:spcPct val="20000"/>
              </a:spcBef>
              <a:spcAft>
                <a:spcPct val="0"/>
              </a:spcAft>
              <a:buFont typeface="Arial" charset="0"/>
              <a:buChar char="•"/>
              <a:defRPr sz="1600">
                <a:solidFill>
                  <a:srgbClr val="7F7F7F"/>
                </a:solidFill>
                <a:latin typeface="Century Gothic" pitchFamily="34" charset="0"/>
              </a:defRPr>
            </a:lvl9pPr>
          </a:lstStyle>
          <a:p>
            <a:pPr eaLnBrk="1" hangingPunct="1">
              <a:spcBef>
                <a:spcPct val="0"/>
              </a:spcBef>
              <a:buFontTx/>
              <a:buNone/>
            </a:pPr>
            <a:r>
              <a:rPr lang="en-US" altLang="en-US" sz="1500" b="1" dirty="0">
                <a:solidFill>
                  <a:schemeClr val="tx1"/>
                </a:solidFill>
                <a:latin typeface="Calibri" pitchFamily="34" charset="0"/>
              </a:rPr>
              <a:t>July 14, 2017: Leveraging Electronic Health Data in a Multinational Clinical Trial: Early Learnings from the HARMONY-Outcomes EHR Ancillary Study</a:t>
            </a:r>
          </a:p>
        </p:txBody>
      </p:sp>
      <p:sp>
        <p:nvSpPr>
          <p:cNvPr id="27655" name="TextBox 6"/>
          <p:cNvSpPr txBox="1">
            <a:spLocks noChangeArrowheads="1"/>
          </p:cNvSpPr>
          <p:nvPr/>
        </p:nvSpPr>
        <p:spPr bwMode="auto">
          <a:xfrm>
            <a:off x="4711700" y="4882898"/>
            <a:ext cx="453744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charset="0"/>
              <a:buChar char="•"/>
              <a:defRPr sz="2400">
                <a:solidFill>
                  <a:srgbClr val="7F7F7F"/>
                </a:solidFill>
                <a:latin typeface="Century Gothic" pitchFamily="34" charset="0"/>
              </a:defRPr>
            </a:lvl1pPr>
            <a:lvl2pPr marL="742950" indent="-285750" eaLnBrk="0" hangingPunct="0">
              <a:spcBef>
                <a:spcPct val="20000"/>
              </a:spcBef>
              <a:buFont typeface="Courier New" pitchFamily="49" charset="0"/>
              <a:buChar char="o"/>
              <a:defRPr sz="1600">
                <a:solidFill>
                  <a:srgbClr val="7F7F7F"/>
                </a:solidFill>
                <a:latin typeface="Century Gothic" pitchFamily="34" charset="0"/>
              </a:defRPr>
            </a:lvl2pPr>
            <a:lvl3pPr marL="1143000" indent="-228600" eaLnBrk="0" hangingPunct="0">
              <a:spcBef>
                <a:spcPct val="20000"/>
              </a:spcBef>
              <a:buFont typeface="Arial" charset="0"/>
              <a:buChar char="•"/>
              <a:defRPr sz="1600">
                <a:solidFill>
                  <a:srgbClr val="7F7F7F"/>
                </a:solidFill>
                <a:latin typeface="Century Gothic" pitchFamily="34" charset="0"/>
              </a:defRPr>
            </a:lvl3pPr>
            <a:lvl4pPr marL="1600200" indent="-228600" eaLnBrk="0" hangingPunct="0">
              <a:spcBef>
                <a:spcPct val="20000"/>
              </a:spcBef>
              <a:buFont typeface="Courier New" pitchFamily="49" charset="0"/>
              <a:buChar char="o"/>
              <a:defRPr sz="1600">
                <a:solidFill>
                  <a:srgbClr val="7F7F7F"/>
                </a:solidFill>
                <a:latin typeface="Century Gothic" pitchFamily="34" charset="0"/>
              </a:defRPr>
            </a:lvl4pPr>
            <a:lvl5pPr marL="2057400" indent="-228600" eaLnBrk="0" hangingPunct="0">
              <a:spcBef>
                <a:spcPct val="20000"/>
              </a:spcBef>
              <a:buFont typeface="Arial" charset="0"/>
              <a:buChar char="•"/>
              <a:defRPr sz="1600">
                <a:solidFill>
                  <a:srgbClr val="7F7F7F"/>
                </a:solidFill>
                <a:latin typeface="Century Gothic" pitchFamily="34" charset="0"/>
              </a:defRPr>
            </a:lvl5pPr>
            <a:lvl6pPr marL="2514600" indent="-228600" eaLnBrk="0" fontAlgn="base" hangingPunct="0">
              <a:spcBef>
                <a:spcPct val="20000"/>
              </a:spcBef>
              <a:spcAft>
                <a:spcPct val="0"/>
              </a:spcAft>
              <a:buFont typeface="Arial" charset="0"/>
              <a:buChar char="•"/>
              <a:defRPr sz="1600">
                <a:solidFill>
                  <a:srgbClr val="7F7F7F"/>
                </a:solidFill>
                <a:latin typeface="Century Gothic" pitchFamily="34" charset="0"/>
              </a:defRPr>
            </a:lvl6pPr>
            <a:lvl7pPr marL="2971800" indent="-228600" eaLnBrk="0" fontAlgn="base" hangingPunct="0">
              <a:spcBef>
                <a:spcPct val="20000"/>
              </a:spcBef>
              <a:spcAft>
                <a:spcPct val="0"/>
              </a:spcAft>
              <a:buFont typeface="Arial" charset="0"/>
              <a:buChar char="•"/>
              <a:defRPr sz="1600">
                <a:solidFill>
                  <a:srgbClr val="7F7F7F"/>
                </a:solidFill>
                <a:latin typeface="Century Gothic" pitchFamily="34" charset="0"/>
              </a:defRPr>
            </a:lvl7pPr>
            <a:lvl8pPr marL="3429000" indent="-228600" eaLnBrk="0" fontAlgn="base" hangingPunct="0">
              <a:spcBef>
                <a:spcPct val="20000"/>
              </a:spcBef>
              <a:spcAft>
                <a:spcPct val="0"/>
              </a:spcAft>
              <a:buFont typeface="Arial" charset="0"/>
              <a:buChar char="•"/>
              <a:defRPr sz="1600">
                <a:solidFill>
                  <a:srgbClr val="7F7F7F"/>
                </a:solidFill>
                <a:latin typeface="Century Gothic" pitchFamily="34" charset="0"/>
              </a:defRPr>
            </a:lvl8pPr>
            <a:lvl9pPr marL="3886200" indent="-228600" eaLnBrk="0" fontAlgn="base" hangingPunct="0">
              <a:spcBef>
                <a:spcPct val="20000"/>
              </a:spcBef>
              <a:spcAft>
                <a:spcPct val="0"/>
              </a:spcAft>
              <a:buFont typeface="Arial" charset="0"/>
              <a:buChar char="•"/>
              <a:defRPr sz="1600">
                <a:solidFill>
                  <a:srgbClr val="7F7F7F"/>
                </a:solidFill>
                <a:latin typeface="Century Gothic" pitchFamily="34" charset="0"/>
              </a:defRPr>
            </a:lvl9pPr>
          </a:lstStyle>
          <a:p>
            <a:pPr eaLnBrk="1" hangingPunct="1">
              <a:spcBef>
                <a:spcPct val="0"/>
              </a:spcBef>
              <a:buFontTx/>
              <a:buNone/>
            </a:pPr>
            <a:r>
              <a:rPr lang="en-US" altLang="en-US" sz="1200" dirty="0">
                <a:solidFill>
                  <a:schemeClr val="tx1"/>
                </a:solidFill>
                <a:latin typeface="Calibri" pitchFamily="34" charset="0"/>
                <a:hlinkClick r:id="rId4"/>
              </a:rPr>
              <a:t>http://www.rethinkingclinicaltrials.org/grand-rounds-7-14-17/</a:t>
            </a:r>
            <a:r>
              <a:rPr lang="en-US" altLang="en-US" sz="1200" dirty="0">
                <a:solidFill>
                  <a:schemeClr val="tx1"/>
                </a:solidFill>
                <a:latin typeface="Calibri" pitchFamily="34" charset="0"/>
              </a:rPr>
              <a:t> </a:t>
            </a:r>
          </a:p>
        </p:txBody>
      </p:sp>
      <p:sp>
        <p:nvSpPr>
          <p:cNvPr id="3" name="TextBox 2"/>
          <p:cNvSpPr txBox="1"/>
          <p:nvPr/>
        </p:nvSpPr>
        <p:spPr>
          <a:xfrm>
            <a:off x="124186" y="5581144"/>
            <a:ext cx="8544008" cy="738664"/>
          </a:xfrm>
          <a:prstGeom prst="rect">
            <a:avLst/>
          </a:prstGeom>
          <a:noFill/>
        </p:spPr>
        <p:txBody>
          <a:bodyPr wrap="square" rtlCol="0">
            <a:spAutoFit/>
          </a:bodyPr>
          <a:lstStyle/>
          <a:p>
            <a:r>
              <a:rPr lang="en-US" sz="1400" dirty="0"/>
              <a:t>Effect of Albiglutide, When Added to Standard Blood Glucose Lowering Therapies, on Major Cardiovascular Events in Subjects With Type 2 Diabetes Mellitus – </a:t>
            </a:r>
            <a:r>
              <a:rPr lang="en-US" sz="1400" dirty="0">
                <a:hlinkClick r:id="rId5"/>
              </a:rPr>
              <a:t>NCT02465515</a:t>
            </a:r>
            <a:r>
              <a:rPr lang="en-US" sz="1400" dirty="0"/>
              <a:t>  </a:t>
            </a:r>
          </a:p>
          <a:p>
            <a:endParaRPr lang="en-US" sz="1400" dirty="0">
              <a:solidFill>
                <a:schemeClr val="bg1">
                  <a:lumMod val="50000"/>
                </a:schemeClr>
              </a:solidFill>
            </a:endParaRPr>
          </a:p>
        </p:txBody>
      </p:sp>
    </p:spTree>
    <p:extLst>
      <p:ext uri="{BB962C8B-B14F-4D97-AF65-F5344CB8AC3E}">
        <p14:creationId xmlns:p14="http://schemas.microsoft.com/office/powerpoint/2010/main" val="825553766"/>
      </p:ext>
    </p:extLst>
  </p:cSld>
  <p:clrMapOvr>
    <a:masterClrMapping/>
  </p:clrMapOvr>
  <mc:AlternateContent xmlns:mc="http://schemas.openxmlformats.org/markup-compatibility/2006" xmlns:p14="http://schemas.microsoft.com/office/powerpoint/2010/main">
    <mc:Choice Requires="p14">
      <p:transition spd="slow" p14:dur="2000" advTm="30002"/>
    </mc:Choice>
    <mc:Fallback xmlns="">
      <p:transition spd="slow" advTm="30002"/>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700" name="Content Placeholder 5"/>
          <p:cNvPicPr>
            <a:picLocks noGrp="1" noChangeAspect="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4000500" y="2286000"/>
            <a:ext cx="5143500" cy="3167063"/>
          </a:xfrm>
        </p:spPr>
      </p:pic>
      <p:sp>
        <p:nvSpPr>
          <p:cNvPr id="7" name="Content Placeholder 6"/>
          <p:cNvSpPr txBox="1">
            <a:spLocks noGrp="1"/>
          </p:cNvSpPr>
          <p:nvPr>
            <p:ph sz="quarter" idx="4294967295"/>
          </p:nvPr>
        </p:nvSpPr>
        <p:spPr>
          <a:xfrm>
            <a:off x="152400" y="1656116"/>
            <a:ext cx="4041775" cy="5262979"/>
          </a:xfrm>
          <a:prstGeom prst="rect">
            <a:avLst/>
          </a:prstGeom>
        </p:spPr>
        <p:txBody>
          <a:bodyPr rtlCol="0">
            <a:spAutoFit/>
          </a:bodyPr>
          <a:lstStyle/>
          <a:p>
            <a:pPr>
              <a:spcBef>
                <a:spcPts val="1200"/>
              </a:spcBef>
              <a:defRPr/>
            </a:pPr>
            <a:r>
              <a:rPr lang="en-US" sz="2400" b="1" dirty="0">
                <a:latin typeface="+mj-lt"/>
                <a:cs typeface="Calibri" charset="0"/>
              </a:rPr>
              <a:t>OneSource: “enter the right clinical data once, use many times”</a:t>
            </a:r>
          </a:p>
          <a:p>
            <a:pPr>
              <a:spcBef>
                <a:spcPts val="1200"/>
              </a:spcBef>
              <a:defRPr/>
            </a:pPr>
            <a:r>
              <a:rPr lang="en-US" sz="2400" b="1" dirty="0">
                <a:latin typeface="+mj-lt"/>
              </a:rPr>
              <a:t>FDA collaboration with Dr. Laura </a:t>
            </a:r>
            <a:r>
              <a:rPr lang="en-US" sz="2400" b="1" dirty="0" err="1">
                <a:latin typeface="+mj-lt"/>
              </a:rPr>
              <a:t>Esserman</a:t>
            </a:r>
            <a:r>
              <a:rPr lang="en-US" sz="2400" b="1" dirty="0">
                <a:latin typeface="+mj-lt"/>
              </a:rPr>
              <a:t>, UCSF</a:t>
            </a:r>
          </a:p>
          <a:p>
            <a:pPr>
              <a:spcBef>
                <a:spcPts val="1200"/>
              </a:spcBef>
              <a:defRPr/>
            </a:pPr>
            <a:r>
              <a:rPr lang="en-US" sz="2400" b="1" dirty="0">
                <a:latin typeface="+mj-lt"/>
              </a:rPr>
              <a:t>Integration of standards based tools into the EHR to bring together health care and research  </a:t>
            </a:r>
          </a:p>
          <a:p>
            <a:pPr>
              <a:spcBef>
                <a:spcPts val="1200"/>
              </a:spcBef>
              <a:defRPr/>
            </a:pPr>
            <a:r>
              <a:rPr lang="en-US" sz="2400" b="1" dirty="0">
                <a:latin typeface="+mj-lt"/>
              </a:rPr>
              <a:t>Demonstration in breast cancer clinical trials </a:t>
            </a:r>
          </a:p>
          <a:p>
            <a:pPr>
              <a:spcBef>
                <a:spcPts val="1200"/>
              </a:spcBef>
              <a:defRPr/>
            </a:pPr>
            <a:endParaRPr lang="en-US" sz="3200" b="1" dirty="0">
              <a:solidFill>
                <a:schemeClr val="bg1">
                  <a:lumMod val="50000"/>
                </a:schemeClr>
              </a:solidFill>
            </a:endParaRPr>
          </a:p>
        </p:txBody>
      </p:sp>
      <p:sp>
        <p:nvSpPr>
          <p:cNvPr id="3" name="TextBox 2"/>
          <p:cNvSpPr txBox="1"/>
          <p:nvPr/>
        </p:nvSpPr>
        <p:spPr>
          <a:xfrm>
            <a:off x="5207474" y="6410574"/>
            <a:ext cx="3391870" cy="276999"/>
          </a:xfrm>
          <a:prstGeom prst="rect">
            <a:avLst/>
          </a:prstGeom>
          <a:noFill/>
        </p:spPr>
        <p:txBody>
          <a:bodyPr wrap="square" rtlCol="0">
            <a:spAutoFit/>
          </a:bodyPr>
          <a:lstStyle/>
          <a:p>
            <a:r>
              <a:rPr lang="en-US" sz="1200" dirty="0"/>
              <a:t>Courtesy of Dr. Laura </a:t>
            </a:r>
            <a:r>
              <a:rPr lang="en-US" sz="1200" dirty="0" err="1"/>
              <a:t>Esserman</a:t>
            </a:r>
            <a:r>
              <a:rPr lang="en-US" sz="1200" dirty="0"/>
              <a:t> and Susan </a:t>
            </a:r>
            <a:r>
              <a:rPr lang="en-US" sz="1200" dirty="0" err="1"/>
              <a:t>Dubman</a:t>
            </a:r>
            <a:r>
              <a:rPr lang="en-US" sz="1200" dirty="0"/>
              <a:t> </a:t>
            </a:r>
          </a:p>
        </p:txBody>
      </p:sp>
      <p:sp>
        <p:nvSpPr>
          <p:cNvPr id="8" name="Title 1">
            <a:extLst>
              <a:ext uri="{FF2B5EF4-FFF2-40B4-BE49-F238E27FC236}">
                <a16:creationId xmlns:a16="http://schemas.microsoft.com/office/drawing/2014/main" id="{9E9C10C0-CC86-4076-B1A2-1D288E3F69D8}"/>
              </a:ext>
            </a:extLst>
          </p:cNvPr>
          <p:cNvSpPr>
            <a:spLocks noGrp="1"/>
          </p:cNvSpPr>
          <p:nvPr>
            <p:ph type="title"/>
          </p:nvPr>
        </p:nvSpPr>
        <p:spPr>
          <a:xfrm>
            <a:off x="393192" y="246888"/>
            <a:ext cx="7808976" cy="816259"/>
          </a:xfrm>
        </p:spPr>
        <p:txBody>
          <a:bodyPr>
            <a:noAutofit/>
          </a:bodyPr>
          <a:lstStyle/>
          <a:p>
            <a:pPr>
              <a:lnSpc>
                <a:spcPts val="3500"/>
              </a:lnSpc>
              <a:defRPr/>
            </a:pPr>
            <a:r>
              <a:rPr lang="en-US" sz="3600" b="1" dirty="0">
                <a:solidFill>
                  <a:srgbClr val="007CBA"/>
                </a:solidFill>
                <a:latin typeface="+mn-lt"/>
              </a:rPr>
              <a:t>Demonstration Projects: </a:t>
            </a:r>
            <a:br>
              <a:rPr lang="en-US" sz="3600" b="1" dirty="0">
                <a:solidFill>
                  <a:srgbClr val="007CBA"/>
                </a:solidFill>
                <a:latin typeface="+mn-lt"/>
              </a:rPr>
            </a:br>
            <a:r>
              <a:rPr lang="en-US" sz="3600" b="1" dirty="0">
                <a:solidFill>
                  <a:srgbClr val="007CBA"/>
                </a:solidFill>
                <a:latin typeface="+mn-lt"/>
              </a:rPr>
              <a:t>Assessing Data Fitness / Standards</a:t>
            </a:r>
          </a:p>
        </p:txBody>
      </p:sp>
    </p:spTree>
    <p:extLst>
      <p:ext uri="{BB962C8B-B14F-4D97-AF65-F5344CB8AC3E}">
        <p14:creationId xmlns:p14="http://schemas.microsoft.com/office/powerpoint/2010/main" val="88427736"/>
      </p:ext>
    </p:extLst>
  </p:cSld>
  <p:clrMapOvr>
    <a:masterClrMapping/>
  </p:clrMapOvr>
  <mc:AlternateContent xmlns:mc="http://schemas.openxmlformats.org/markup-compatibility/2006" xmlns:p14="http://schemas.microsoft.com/office/powerpoint/2010/main">
    <mc:Choice Requires="p14">
      <p:transition spd="slow" p14:dur="2000" advTm="77222"/>
    </mc:Choice>
    <mc:Fallback xmlns="">
      <p:transition spd="slow" advTm="77222"/>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p:cNvPicPr>
            <a:picLocks noGrp="1" noChangeAspect="1"/>
          </p:cNvPicPr>
          <p:nvPr>
            <p:ph sz="half" idx="2"/>
          </p:nvPr>
        </p:nvPicPr>
        <p:blipFill>
          <a:blip r:embed="rId4">
            <a:extLst>
              <a:ext uri="{28A0092B-C50C-407E-A947-70E740481C1C}">
                <a14:useLocalDpi xmlns:a14="http://schemas.microsoft.com/office/drawing/2010/main" val="0"/>
              </a:ext>
            </a:extLst>
          </a:blip>
          <a:srcRect/>
          <a:stretch>
            <a:fillRect/>
          </a:stretch>
        </p:blipFill>
        <p:spPr>
          <a:xfrm>
            <a:off x="4457700" y="1828801"/>
            <a:ext cx="3028950" cy="1607344"/>
          </a:xfrm>
        </p:spPr>
      </p:pic>
      <p:sp>
        <p:nvSpPr>
          <p:cNvPr id="11" name="Content Placeholder 5"/>
          <p:cNvSpPr>
            <a:spLocks noGrp="1"/>
          </p:cNvSpPr>
          <p:nvPr>
            <p:ph sz="quarter" idx="4294967295"/>
          </p:nvPr>
        </p:nvSpPr>
        <p:spPr>
          <a:xfrm>
            <a:off x="1416845" y="2057401"/>
            <a:ext cx="3031331" cy="3394472"/>
          </a:xfrm>
          <a:prstGeom prst="rect">
            <a:avLst/>
          </a:prstGeom>
        </p:spPr>
        <p:txBody>
          <a:bodyPr rtlCol="0">
            <a:normAutofit/>
          </a:bodyPr>
          <a:lstStyle/>
          <a:p>
            <a:pPr marL="0" indent="0">
              <a:spcAft>
                <a:spcPts val="2700"/>
              </a:spcAft>
              <a:buNone/>
              <a:defRPr/>
            </a:pPr>
            <a:r>
              <a:rPr lang="en-US" sz="1650" dirty="0"/>
              <a:t>Networks of observational data use different Common data Models  </a:t>
            </a:r>
          </a:p>
          <a:p>
            <a:pPr marL="0" indent="0">
              <a:spcAft>
                <a:spcPts val="2700"/>
              </a:spcAft>
              <a:buNone/>
              <a:defRPr/>
            </a:pPr>
            <a:r>
              <a:rPr lang="en-US" sz="1650" dirty="0"/>
              <a:t>Open, consensus-based standards might not be leveraged in these CDMs (ex: CDISC, HL7)</a:t>
            </a:r>
          </a:p>
          <a:p>
            <a:pPr marL="0" indent="0">
              <a:spcAft>
                <a:spcPts val="2700"/>
              </a:spcAft>
              <a:buNone/>
              <a:defRPr/>
            </a:pPr>
            <a:r>
              <a:rPr lang="en-US" sz="1650" dirty="0"/>
              <a:t>There is a need to facilitate interoperability among these collaborations</a:t>
            </a:r>
          </a:p>
        </p:txBody>
      </p:sp>
      <p:pic>
        <p:nvPicPr>
          <p:cNvPr id="12" name="Picture 11"/>
          <p:cNvPicPr>
            <a:picLocks noChangeAspect="1"/>
          </p:cNvPicPr>
          <p:nvPr/>
        </p:nvPicPr>
        <p:blipFill>
          <a:blip r:embed="rId5"/>
          <a:stretch>
            <a:fillRect/>
          </a:stretch>
        </p:blipFill>
        <p:spPr>
          <a:xfrm>
            <a:off x="1501379" y="2000251"/>
            <a:ext cx="6057900" cy="3745706"/>
          </a:xfrm>
          <a:prstGeom prst="rect">
            <a:avLst/>
          </a:prstGeom>
          <a:solidFill>
            <a:schemeClr val="bg1">
              <a:lumMod val="95000"/>
            </a:schemeClr>
          </a:solidFill>
        </p:spPr>
      </p:pic>
      <p:sp>
        <p:nvSpPr>
          <p:cNvPr id="7" name="TextBox 6"/>
          <p:cNvSpPr txBox="1">
            <a:spLocks noChangeArrowheads="1"/>
          </p:cNvSpPr>
          <p:nvPr/>
        </p:nvSpPr>
        <p:spPr bwMode="auto">
          <a:xfrm>
            <a:off x="3657601" y="1722835"/>
            <a:ext cx="154484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400">
                <a:solidFill>
                  <a:srgbClr val="7F7F7F"/>
                </a:solidFill>
                <a:latin typeface="Century Gothic" pitchFamily="34" charset="0"/>
              </a:defRPr>
            </a:lvl1pPr>
            <a:lvl2pPr marL="742950" indent="-285750" eaLnBrk="0" hangingPunct="0">
              <a:spcBef>
                <a:spcPct val="20000"/>
              </a:spcBef>
              <a:buFont typeface="Courier New" pitchFamily="49" charset="0"/>
              <a:buChar char="o"/>
              <a:defRPr sz="1600">
                <a:solidFill>
                  <a:srgbClr val="7F7F7F"/>
                </a:solidFill>
                <a:latin typeface="Century Gothic" pitchFamily="34" charset="0"/>
              </a:defRPr>
            </a:lvl2pPr>
            <a:lvl3pPr marL="1143000" indent="-228600" eaLnBrk="0" hangingPunct="0">
              <a:spcBef>
                <a:spcPct val="20000"/>
              </a:spcBef>
              <a:buFont typeface="Arial" charset="0"/>
              <a:buChar char="•"/>
              <a:defRPr sz="1600">
                <a:solidFill>
                  <a:srgbClr val="7F7F7F"/>
                </a:solidFill>
                <a:latin typeface="Century Gothic" pitchFamily="34" charset="0"/>
              </a:defRPr>
            </a:lvl3pPr>
            <a:lvl4pPr marL="1600200" indent="-228600" eaLnBrk="0" hangingPunct="0">
              <a:spcBef>
                <a:spcPct val="20000"/>
              </a:spcBef>
              <a:buFont typeface="Courier New" pitchFamily="49" charset="0"/>
              <a:buChar char="o"/>
              <a:defRPr sz="1600">
                <a:solidFill>
                  <a:srgbClr val="7F7F7F"/>
                </a:solidFill>
                <a:latin typeface="Century Gothic" pitchFamily="34" charset="0"/>
              </a:defRPr>
            </a:lvl4pPr>
            <a:lvl5pPr marL="2057400" indent="-228600" eaLnBrk="0" hangingPunct="0">
              <a:spcBef>
                <a:spcPct val="20000"/>
              </a:spcBef>
              <a:buFont typeface="Arial" charset="0"/>
              <a:buChar char="•"/>
              <a:defRPr sz="1600">
                <a:solidFill>
                  <a:srgbClr val="7F7F7F"/>
                </a:solidFill>
                <a:latin typeface="Century Gothic" pitchFamily="34" charset="0"/>
              </a:defRPr>
            </a:lvl5pPr>
            <a:lvl6pPr marL="2514600" indent="-228600" eaLnBrk="0" fontAlgn="base" hangingPunct="0">
              <a:spcBef>
                <a:spcPct val="20000"/>
              </a:spcBef>
              <a:spcAft>
                <a:spcPct val="0"/>
              </a:spcAft>
              <a:buFont typeface="Arial" charset="0"/>
              <a:buChar char="•"/>
              <a:defRPr sz="1600">
                <a:solidFill>
                  <a:srgbClr val="7F7F7F"/>
                </a:solidFill>
                <a:latin typeface="Century Gothic" pitchFamily="34" charset="0"/>
              </a:defRPr>
            </a:lvl6pPr>
            <a:lvl7pPr marL="2971800" indent="-228600" eaLnBrk="0" fontAlgn="base" hangingPunct="0">
              <a:spcBef>
                <a:spcPct val="20000"/>
              </a:spcBef>
              <a:spcAft>
                <a:spcPct val="0"/>
              </a:spcAft>
              <a:buFont typeface="Arial" charset="0"/>
              <a:buChar char="•"/>
              <a:defRPr sz="1600">
                <a:solidFill>
                  <a:srgbClr val="7F7F7F"/>
                </a:solidFill>
                <a:latin typeface="Century Gothic" pitchFamily="34" charset="0"/>
              </a:defRPr>
            </a:lvl7pPr>
            <a:lvl8pPr marL="3429000" indent="-228600" eaLnBrk="0" fontAlgn="base" hangingPunct="0">
              <a:spcBef>
                <a:spcPct val="20000"/>
              </a:spcBef>
              <a:spcAft>
                <a:spcPct val="0"/>
              </a:spcAft>
              <a:buFont typeface="Arial" charset="0"/>
              <a:buChar char="•"/>
              <a:defRPr sz="1600">
                <a:solidFill>
                  <a:srgbClr val="7F7F7F"/>
                </a:solidFill>
                <a:latin typeface="Century Gothic" pitchFamily="34" charset="0"/>
              </a:defRPr>
            </a:lvl8pPr>
            <a:lvl9pPr marL="3886200" indent="-228600" eaLnBrk="0" fontAlgn="base" hangingPunct="0">
              <a:spcBef>
                <a:spcPct val="20000"/>
              </a:spcBef>
              <a:spcAft>
                <a:spcPct val="0"/>
              </a:spcAft>
              <a:buFont typeface="Arial" charset="0"/>
              <a:buChar char="•"/>
              <a:defRPr sz="1600">
                <a:solidFill>
                  <a:srgbClr val="7F7F7F"/>
                </a:solidFill>
                <a:latin typeface="Century Gothic" pitchFamily="34" charset="0"/>
              </a:defRPr>
            </a:lvl9pPr>
          </a:lstStyle>
          <a:p>
            <a:pPr eaLnBrk="1" hangingPunct="1">
              <a:spcBef>
                <a:spcPct val="0"/>
              </a:spcBef>
              <a:buFontTx/>
              <a:buNone/>
            </a:pPr>
            <a:r>
              <a:rPr lang="en-US" altLang="en-US" sz="1800" b="1" dirty="0">
                <a:solidFill>
                  <a:srgbClr val="1763BF"/>
                </a:solidFill>
                <a:latin typeface="Calibri" pitchFamily="34" charset="0"/>
              </a:rPr>
              <a:t>FUTURE State </a:t>
            </a:r>
          </a:p>
        </p:txBody>
      </p:sp>
      <p:sp>
        <p:nvSpPr>
          <p:cNvPr id="2" name="Rectangle 1"/>
          <p:cNvSpPr/>
          <p:nvPr/>
        </p:nvSpPr>
        <p:spPr>
          <a:xfrm>
            <a:off x="1501379" y="5511443"/>
            <a:ext cx="6057900" cy="23451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3" name="Title 1">
            <a:extLst>
              <a:ext uri="{FF2B5EF4-FFF2-40B4-BE49-F238E27FC236}">
                <a16:creationId xmlns:a16="http://schemas.microsoft.com/office/drawing/2014/main" id="{4D057EF0-7A55-4B1D-A30C-EC6B5FA89563}"/>
              </a:ext>
            </a:extLst>
          </p:cNvPr>
          <p:cNvSpPr txBox="1">
            <a:spLocks/>
          </p:cNvSpPr>
          <p:nvPr/>
        </p:nvSpPr>
        <p:spPr>
          <a:xfrm>
            <a:off x="393192" y="246888"/>
            <a:ext cx="7808976" cy="816259"/>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nSpc>
                <a:spcPts val="3500"/>
              </a:lnSpc>
              <a:defRPr/>
            </a:pPr>
            <a:r>
              <a:rPr lang="en-US" sz="3600" b="1" dirty="0">
                <a:solidFill>
                  <a:srgbClr val="007CBA"/>
                </a:solidFill>
                <a:latin typeface="+mn-lt"/>
              </a:rPr>
              <a:t>Demonstration Projects: </a:t>
            </a:r>
            <a:br>
              <a:rPr lang="en-US" sz="3600" b="1" dirty="0">
                <a:solidFill>
                  <a:srgbClr val="007CBA"/>
                </a:solidFill>
                <a:latin typeface="+mn-lt"/>
              </a:rPr>
            </a:br>
            <a:r>
              <a:rPr lang="en-US" sz="3600" b="1" dirty="0">
                <a:solidFill>
                  <a:srgbClr val="007CBA"/>
                </a:solidFill>
                <a:latin typeface="+mn-lt"/>
              </a:rPr>
              <a:t>Harmonization of Common Data Models</a:t>
            </a:r>
          </a:p>
        </p:txBody>
      </p:sp>
    </p:spTree>
    <p:custDataLst>
      <p:tags r:id="rId1"/>
    </p:custDataLst>
    <p:extLst>
      <p:ext uri="{BB962C8B-B14F-4D97-AF65-F5344CB8AC3E}">
        <p14:creationId xmlns:p14="http://schemas.microsoft.com/office/powerpoint/2010/main" val="1591308267"/>
      </p:ext>
    </p:extLst>
  </p:cSld>
  <p:clrMapOvr>
    <a:masterClrMapping/>
  </p:clrMapOvr>
  <mc:AlternateContent xmlns:mc="http://schemas.openxmlformats.org/markup-compatibility/2006" xmlns:p14="http://schemas.microsoft.com/office/powerpoint/2010/main">
    <mc:Choice Requires="p14">
      <p:transition spd="slow" p14:dur="2000" advTm="98479"/>
    </mc:Choice>
    <mc:Fallback xmlns="">
      <p:transition spd="slow" advTm="98479"/>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P spid="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231487" y="246889"/>
            <a:ext cx="7970682" cy="722376"/>
          </a:xfrm>
        </p:spPr>
        <p:txBody>
          <a:bodyPr>
            <a:noAutofit/>
          </a:bodyPr>
          <a:lstStyle/>
          <a:p>
            <a:r>
              <a:rPr lang="en-US" sz="3600" b="1" dirty="0">
                <a:solidFill>
                  <a:srgbClr val="007CBA"/>
                </a:solidFill>
                <a:latin typeface="+mn-lt"/>
              </a:rPr>
              <a:t>Observational Studies and Effectiveness</a:t>
            </a:r>
          </a:p>
        </p:txBody>
      </p:sp>
      <p:sp>
        <p:nvSpPr>
          <p:cNvPr id="6" name="Content Placeholder 5"/>
          <p:cNvSpPr>
            <a:spLocks noGrp="1"/>
          </p:cNvSpPr>
          <p:nvPr>
            <p:ph idx="1"/>
          </p:nvPr>
        </p:nvSpPr>
        <p:spPr>
          <a:xfrm>
            <a:off x="323850" y="1670411"/>
            <a:ext cx="8509103" cy="4286043"/>
          </a:xfrm>
        </p:spPr>
        <p:txBody>
          <a:bodyPr>
            <a:normAutofit/>
          </a:bodyPr>
          <a:lstStyle/>
          <a:p>
            <a:r>
              <a:rPr lang="en-US" sz="2800" b="1" dirty="0"/>
              <a:t>Using RWD analyses for Effectiveness Research</a:t>
            </a:r>
          </a:p>
          <a:p>
            <a:pPr lvl="1"/>
            <a:r>
              <a:rPr lang="en-US" b="1" dirty="0"/>
              <a:t>Brigham and Women’s Hospital (Dr. </a:t>
            </a:r>
            <a:r>
              <a:rPr lang="en-US" b="1" dirty="0" err="1"/>
              <a:t>Schneeweiss</a:t>
            </a:r>
            <a:r>
              <a:rPr lang="en-US" b="1" dirty="0"/>
              <a:t>) and Harvard Medical School collaboration</a:t>
            </a:r>
          </a:p>
          <a:p>
            <a:pPr lvl="2"/>
            <a:r>
              <a:rPr lang="en-US" sz="2800" b="1" dirty="0"/>
              <a:t>Using a scalable analytics platform with Medicare and commercial claims databases, investigators will try to use RWD to replicate the findings of phase 3 or 4 randomized controlled trials relevant to regulatory science. </a:t>
            </a:r>
          </a:p>
          <a:p>
            <a:endParaRPr lang="en-US" sz="2800" dirty="0"/>
          </a:p>
        </p:txBody>
      </p:sp>
    </p:spTree>
    <p:extLst>
      <p:ext uri="{BB962C8B-B14F-4D97-AF65-F5344CB8AC3E}">
        <p14:creationId xmlns:p14="http://schemas.microsoft.com/office/powerpoint/2010/main" val="2219428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FDA’s approach to IDMP</a:t>
            </a:r>
          </a:p>
        </p:txBody>
      </p:sp>
    </p:spTree>
    <p:extLst>
      <p:ext uri="{BB962C8B-B14F-4D97-AF65-F5344CB8AC3E}">
        <p14:creationId xmlns:p14="http://schemas.microsoft.com/office/powerpoint/2010/main" val="32457842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itle 8">
            <a:extLst>
              <a:ext uri="{FF2B5EF4-FFF2-40B4-BE49-F238E27FC236}">
                <a16:creationId xmlns:a16="http://schemas.microsoft.com/office/drawing/2014/main" id="{B98C2AB0-64F8-45F9-A4BA-CBE941DB4619}"/>
              </a:ext>
            </a:extLst>
          </p:cNvPr>
          <p:cNvSpPr txBox="1">
            <a:spLocks/>
          </p:cNvSpPr>
          <p:nvPr/>
        </p:nvSpPr>
        <p:spPr>
          <a:xfrm>
            <a:off x="839102" y="1067125"/>
            <a:ext cx="7249373" cy="693286"/>
          </a:xfrm>
          <a:prstGeom prst="rect">
            <a:avLst/>
          </a:prstGeom>
        </p:spPr>
        <p:txBody>
          <a:bodyPr vert="horz" lIns="68576" tIns="34288" rIns="68576" bIns="34288" rtlCol="0" anchor="ctr">
            <a:normAutofit/>
          </a:bodyPr>
          <a:lstStyle>
            <a:lvl1pPr algn="ctr" defTabSz="457172" rtl="0" eaLnBrk="1" latinLnBrk="0" hangingPunct="1">
              <a:spcBef>
                <a:spcPct val="0"/>
              </a:spcBef>
              <a:buNone/>
              <a:defRPr sz="4400" kern="1200">
                <a:solidFill>
                  <a:schemeClr val="tx1"/>
                </a:solidFill>
                <a:latin typeface="+mj-lt"/>
                <a:ea typeface="+mj-ea"/>
                <a:cs typeface="+mj-cs"/>
              </a:defRPr>
            </a:lvl1pPr>
          </a:lstStyle>
          <a:p>
            <a:r>
              <a:rPr lang="en-US" sz="2700" b="1" dirty="0">
                <a:solidFill>
                  <a:schemeClr val="accent1"/>
                </a:solidFill>
              </a:rPr>
              <a:t>FDA’s Approach to ISO IDMP Standards</a:t>
            </a:r>
          </a:p>
        </p:txBody>
      </p:sp>
      <p:cxnSp>
        <p:nvCxnSpPr>
          <p:cNvPr id="222" name="Straight Connector 221">
            <a:extLst>
              <a:ext uri="{FF2B5EF4-FFF2-40B4-BE49-F238E27FC236}">
                <a16:creationId xmlns:a16="http://schemas.microsoft.com/office/drawing/2014/main" id="{672376ED-71C9-4E6A-80CA-7A673FB288A7}"/>
              </a:ext>
            </a:extLst>
          </p:cNvPr>
          <p:cNvCxnSpPr>
            <a:cxnSpLocks/>
            <a:endCxn id="239" idx="1"/>
          </p:cNvCxnSpPr>
          <p:nvPr/>
        </p:nvCxnSpPr>
        <p:spPr>
          <a:xfrm>
            <a:off x="5166952" y="3748553"/>
            <a:ext cx="1237271" cy="0"/>
          </a:xfrm>
          <a:prstGeom prst="line">
            <a:avLst/>
          </a:prstGeom>
          <a:ln w="28575">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31F4C1C9-1DD3-48C0-BEB7-9A635EEB31E8}"/>
              </a:ext>
            </a:extLst>
          </p:cNvPr>
          <p:cNvGrpSpPr/>
          <p:nvPr/>
        </p:nvGrpSpPr>
        <p:grpSpPr>
          <a:xfrm>
            <a:off x="4989276" y="2343874"/>
            <a:ext cx="1310120" cy="2803980"/>
            <a:chOff x="6652367" y="1982165"/>
            <a:chExt cx="1746827" cy="3738640"/>
          </a:xfrm>
        </p:grpSpPr>
        <p:sp>
          <p:nvSpPr>
            <p:cNvPr id="223" name="Right Brace 222">
              <a:extLst>
                <a:ext uri="{FF2B5EF4-FFF2-40B4-BE49-F238E27FC236}">
                  <a16:creationId xmlns:a16="http://schemas.microsoft.com/office/drawing/2014/main" id="{459F65E4-A16D-4C76-8CD4-3F9326BE1254}"/>
                </a:ext>
              </a:extLst>
            </p:cNvPr>
            <p:cNvSpPr/>
            <p:nvPr/>
          </p:nvSpPr>
          <p:spPr>
            <a:xfrm flipH="1">
              <a:off x="6652367" y="1982165"/>
              <a:ext cx="1746827" cy="3738640"/>
            </a:xfrm>
            <a:prstGeom prst="rightBrace">
              <a:avLst>
                <a:gd name="adj1" fmla="val 11949"/>
                <a:gd name="adj2" fmla="val 50000"/>
              </a:avLst>
            </a:prstGeom>
            <a:ln w="28575">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latin typeface="Arial" panose="020B0604020202020204" pitchFamily="34" charset="0"/>
                <a:cs typeface="Arial" panose="020B0604020202020204" pitchFamily="34" charset="0"/>
              </a:endParaRPr>
            </a:p>
          </p:txBody>
        </p:sp>
        <p:sp>
          <p:nvSpPr>
            <p:cNvPr id="224" name="Right Brace 223">
              <a:extLst>
                <a:ext uri="{FF2B5EF4-FFF2-40B4-BE49-F238E27FC236}">
                  <a16:creationId xmlns:a16="http://schemas.microsoft.com/office/drawing/2014/main" id="{B92A369F-BA93-4191-88FD-5D01B818F21F}"/>
                </a:ext>
              </a:extLst>
            </p:cNvPr>
            <p:cNvSpPr/>
            <p:nvPr/>
          </p:nvSpPr>
          <p:spPr>
            <a:xfrm flipH="1">
              <a:off x="7181142" y="2959212"/>
              <a:ext cx="1115332" cy="1796784"/>
            </a:xfrm>
            <a:prstGeom prst="rightBrace">
              <a:avLst>
                <a:gd name="adj1" fmla="val 16797"/>
                <a:gd name="adj2" fmla="val 50000"/>
              </a:avLst>
            </a:prstGeom>
            <a:ln w="28575">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latin typeface="Arial" panose="020B0604020202020204" pitchFamily="34" charset="0"/>
                <a:cs typeface="Arial" panose="020B0604020202020204" pitchFamily="34" charset="0"/>
              </a:endParaRPr>
            </a:p>
          </p:txBody>
        </p:sp>
      </p:grpSp>
      <p:grpSp>
        <p:nvGrpSpPr>
          <p:cNvPr id="349" name="Group 348">
            <a:extLst>
              <a:ext uri="{FF2B5EF4-FFF2-40B4-BE49-F238E27FC236}">
                <a16:creationId xmlns:a16="http://schemas.microsoft.com/office/drawing/2014/main" id="{8C9EED67-FD99-4588-A1AD-BCB840213189}"/>
              </a:ext>
            </a:extLst>
          </p:cNvPr>
          <p:cNvGrpSpPr/>
          <p:nvPr/>
        </p:nvGrpSpPr>
        <p:grpSpPr>
          <a:xfrm>
            <a:off x="6094782" y="2046938"/>
            <a:ext cx="1775206" cy="700894"/>
            <a:chOff x="8126375" y="1586249"/>
            <a:chExt cx="2366941" cy="934525"/>
          </a:xfrm>
        </p:grpSpPr>
        <p:sp>
          <p:nvSpPr>
            <p:cNvPr id="248" name="Round Same Side Corner Rectangle 62">
              <a:extLst>
                <a:ext uri="{FF2B5EF4-FFF2-40B4-BE49-F238E27FC236}">
                  <a16:creationId xmlns:a16="http://schemas.microsoft.com/office/drawing/2014/main" id="{860B8B72-2E83-42C4-9A23-01AAFFCA517C}"/>
                </a:ext>
              </a:extLst>
            </p:cNvPr>
            <p:cNvSpPr/>
            <p:nvPr/>
          </p:nvSpPr>
          <p:spPr>
            <a:xfrm rot="5400000" flipH="1">
              <a:off x="8979953" y="860765"/>
              <a:ext cx="787879" cy="2238847"/>
            </a:xfrm>
            <a:prstGeom prst="round2SameRect">
              <a:avLst>
                <a:gd name="adj1" fmla="val 47655"/>
                <a:gd name="adj2" fmla="val 0"/>
              </a:avLst>
            </a:prstGeom>
            <a:solidFill>
              <a:srgbClr val="00B0F0"/>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Arial" panose="020B0604020202020204" pitchFamily="34" charset="0"/>
                <a:cs typeface="Arial" panose="020B0604020202020204" pitchFamily="34" charset="0"/>
              </a:endParaRPr>
            </a:p>
          </p:txBody>
        </p:sp>
        <p:sp>
          <p:nvSpPr>
            <p:cNvPr id="249" name="Rectangle 248">
              <a:extLst>
                <a:ext uri="{FF2B5EF4-FFF2-40B4-BE49-F238E27FC236}">
                  <a16:creationId xmlns:a16="http://schemas.microsoft.com/office/drawing/2014/main" id="{F48420DF-F811-414D-AA07-F7A90D4D07E3}"/>
                </a:ext>
              </a:extLst>
            </p:cNvPr>
            <p:cNvSpPr/>
            <p:nvPr/>
          </p:nvSpPr>
          <p:spPr>
            <a:xfrm flipH="1">
              <a:off x="8491827" y="1587893"/>
              <a:ext cx="101420" cy="786236"/>
            </a:xfrm>
            <a:prstGeom prst="rect">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Arial" panose="020B0604020202020204" pitchFamily="34" charset="0"/>
                <a:cs typeface="Arial" panose="020B0604020202020204" pitchFamily="34" charset="0"/>
              </a:endParaRPr>
            </a:p>
          </p:txBody>
        </p:sp>
        <p:sp>
          <p:nvSpPr>
            <p:cNvPr id="250" name="Isosceles Triangle 249">
              <a:extLst>
                <a:ext uri="{FF2B5EF4-FFF2-40B4-BE49-F238E27FC236}">
                  <a16:creationId xmlns:a16="http://schemas.microsoft.com/office/drawing/2014/main" id="{B411B636-9109-4EC1-BC49-7D2FB071DDBA}"/>
                </a:ext>
              </a:extLst>
            </p:cNvPr>
            <p:cNvSpPr/>
            <p:nvPr/>
          </p:nvSpPr>
          <p:spPr>
            <a:xfrm rot="19399478" flipH="1">
              <a:off x="8535760" y="1941535"/>
              <a:ext cx="103364" cy="88822"/>
            </a:xfrm>
            <a:prstGeom prst="triangl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Arial" panose="020B0604020202020204" pitchFamily="34" charset="0"/>
                <a:cs typeface="Arial" panose="020B0604020202020204" pitchFamily="34" charset="0"/>
              </a:endParaRPr>
            </a:p>
          </p:txBody>
        </p:sp>
        <p:sp>
          <p:nvSpPr>
            <p:cNvPr id="251" name="Rectangle 250">
              <a:extLst>
                <a:ext uri="{FF2B5EF4-FFF2-40B4-BE49-F238E27FC236}">
                  <a16:creationId xmlns:a16="http://schemas.microsoft.com/office/drawing/2014/main" id="{DCB4EAFE-14E8-4C9B-8381-C0D8B3DC584E}"/>
                </a:ext>
              </a:extLst>
            </p:cNvPr>
            <p:cNvSpPr/>
            <p:nvPr/>
          </p:nvSpPr>
          <p:spPr>
            <a:xfrm flipH="1">
              <a:off x="8250294" y="1587893"/>
              <a:ext cx="288669" cy="786236"/>
            </a:xfrm>
            <a:prstGeom prst="rect">
              <a:avLst/>
            </a:prstGeom>
            <a:solidFill>
              <a:srgbClr val="002060"/>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Arial" panose="020B0604020202020204" pitchFamily="34" charset="0"/>
                <a:cs typeface="Arial" panose="020B0604020202020204" pitchFamily="34" charset="0"/>
              </a:endParaRPr>
            </a:p>
          </p:txBody>
        </p:sp>
        <p:sp>
          <p:nvSpPr>
            <p:cNvPr id="291" name="Rectangle 290">
              <a:extLst>
                <a:ext uri="{FF2B5EF4-FFF2-40B4-BE49-F238E27FC236}">
                  <a16:creationId xmlns:a16="http://schemas.microsoft.com/office/drawing/2014/main" id="{FF772E64-C0BF-49CA-A91A-78C3D99F2DBE}"/>
                </a:ext>
              </a:extLst>
            </p:cNvPr>
            <p:cNvSpPr/>
            <p:nvPr/>
          </p:nvSpPr>
          <p:spPr>
            <a:xfrm>
              <a:off x="8126375" y="1816769"/>
              <a:ext cx="534175" cy="338555"/>
            </a:xfrm>
            <a:prstGeom prst="rect">
              <a:avLst/>
            </a:prstGeom>
          </p:spPr>
          <p:txBody>
            <a:bodyPr wrap="square">
              <a:spAutoFit/>
            </a:bodyPr>
            <a:lstStyle/>
            <a:p>
              <a:pPr algn="ctr"/>
              <a:r>
                <a:rPr lang="en-US" sz="1050" dirty="0">
                  <a:solidFill>
                    <a:schemeClr val="bg1"/>
                  </a:solidFill>
                  <a:latin typeface="Arial" panose="020B0604020202020204" pitchFamily="34" charset="0"/>
                  <a:cs typeface="Arial" panose="020B0604020202020204" pitchFamily="34" charset="0"/>
                </a:rPr>
                <a:t>01</a:t>
              </a:r>
            </a:p>
          </p:txBody>
        </p:sp>
        <p:grpSp>
          <p:nvGrpSpPr>
            <p:cNvPr id="296" name="Group 295">
              <a:extLst>
                <a:ext uri="{FF2B5EF4-FFF2-40B4-BE49-F238E27FC236}">
                  <a16:creationId xmlns:a16="http://schemas.microsoft.com/office/drawing/2014/main" id="{F7462777-81E4-48DE-B661-BA3C28DACF75}"/>
                </a:ext>
              </a:extLst>
            </p:cNvPr>
            <p:cNvGrpSpPr/>
            <p:nvPr/>
          </p:nvGrpSpPr>
          <p:grpSpPr>
            <a:xfrm>
              <a:off x="9761312" y="1669311"/>
              <a:ext cx="696089" cy="708611"/>
              <a:chOff x="1423571" y="447601"/>
              <a:chExt cx="862631" cy="907508"/>
            </a:xfrm>
          </p:grpSpPr>
          <p:sp>
            <p:nvSpPr>
              <p:cNvPr id="297" name="Oval 296">
                <a:extLst>
                  <a:ext uri="{FF2B5EF4-FFF2-40B4-BE49-F238E27FC236}">
                    <a16:creationId xmlns:a16="http://schemas.microsoft.com/office/drawing/2014/main" id="{AC708E7E-9E29-4BA4-81D4-BB65455C0002}"/>
                  </a:ext>
                </a:extLst>
              </p:cNvPr>
              <p:cNvSpPr/>
              <p:nvPr/>
            </p:nvSpPr>
            <p:spPr>
              <a:xfrm>
                <a:off x="1423571" y="447601"/>
                <a:ext cx="862631" cy="806447"/>
              </a:xfrm>
              <a:prstGeom prst="ellipse">
                <a:avLst/>
              </a:prstGeom>
              <a:solidFill>
                <a:srgbClr val="00206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grpSp>
            <p:nvGrpSpPr>
              <p:cNvPr id="298" name="Group 297">
                <a:extLst>
                  <a:ext uri="{FF2B5EF4-FFF2-40B4-BE49-F238E27FC236}">
                    <a16:creationId xmlns:a16="http://schemas.microsoft.com/office/drawing/2014/main" id="{B38B675B-E76F-403B-A387-295FCB407502}"/>
                  </a:ext>
                </a:extLst>
              </p:cNvPr>
              <p:cNvGrpSpPr/>
              <p:nvPr/>
            </p:nvGrpSpPr>
            <p:grpSpPr>
              <a:xfrm rot="5400000">
                <a:off x="1479729" y="615433"/>
                <a:ext cx="800415" cy="678938"/>
                <a:chOff x="2923148" y="4251402"/>
                <a:chExt cx="388781" cy="620792"/>
              </a:xfrm>
            </p:grpSpPr>
            <p:sp>
              <p:nvSpPr>
                <p:cNvPr id="299" name="Oval 298">
                  <a:extLst>
                    <a:ext uri="{FF2B5EF4-FFF2-40B4-BE49-F238E27FC236}">
                      <a16:creationId xmlns:a16="http://schemas.microsoft.com/office/drawing/2014/main" id="{D58E7F15-2C14-4B89-A75A-8DE7960A16E1}"/>
                    </a:ext>
                  </a:extLst>
                </p:cNvPr>
                <p:cNvSpPr/>
                <p:nvPr/>
              </p:nvSpPr>
              <p:spPr>
                <a:xfrm>
                  <a:off x="2923148" y="4302411"/>
                  <a:ext cx="291250" cy="564585"/>
                </a:xfrm>
                <a:prstGeom prst="ellipse">
                  <a:avLst/>
                </a:prstGeom>
                <a:gradFill flip="none" rotWithShape="1">
                  <a:gsLst>
                    <a:gs pos="0">
                      <a:schemeClr val="bg1">
                        <a:lumMod val="95000"/>
                      </a:schemeClr>
                    </a:gs>
                    <a:gs pos="100000">
                      <a:schemeClr val="bg1">
                        <a:lumMod val="85000"/>
                      </a:schemeClr>
                    </a:gs>
                  </a:gsLst>
                  <a:lin ang="13500000" scaled="1"/>
                  <a:tileRect/>
                </a:gradFill>
                <a:ln>
                  <a:solidFill>
                    <a:schemeClr val="bg1"/>
                  </a:solidFill>
                </a:ln>
                <a:effectLst>
                  <a:outerShdw blurRad="1270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013">
                    <a:solidFill>
                      <a:prstClr val="white"/>
                    </a:solidFill>
                    <a:latin typeface="Arial" panose="020B0604020202020204" pitchFamily="34" charset="0"/>
                    <a:cs typeface="Arial" panose="020B0604020202020204" pitchFamily="34" charset="0"/>
                  </a:endParaRPr>
                </a:p>
              </p:txBody>
            </p:sp>
            <p:sp>
              <p:nvSpPr>
                <p:cNvPr id="300" name="TextBox 299">
                  <a:extLst>
                    <a:ext uri="{FF2B5EF4-FFF2-40B4-BE49-F238E27FC236}">
                      <a16:creationId xmlns:a16="http://schemas.microsoft.com/office/drawing/2014/main" id="{A4D697B0-3F0B-4E6F-9F4D-7DE295F47271}"/>
                    </a:ext>
                  </a:extLst>
                </p:cNvPr>
                <p:cNvSpPr txBox="1"/>
                <p:nvPr/>
              </p:nvSpPr>
              <p:spPr>
                <a:xfrm rot="16200000">
                  <a:off x="2819650" y="4379914"/>
                  <a:ext cx="620792" cy="363767"/>
                </a:xfrm>
                <a:prstGeom prst="rect">
                  <a:avLst/>
                </a:prstGeom>
                <a:noFill/>
              </p:spPr>
              <p:txBody>
                <a:bodyPr wrap="square" rtlCol="0">
                  <a:spAutoFit/>
                </a:bodyPr>
                <a:lstStyle/>
                <a:p>
                  <a:pPr algn="ctr"/>
                  <a:r>
                    <a:rPr lang="en-US" sz="750" b="1" dirty="0">
                      <a:solidFill>
                        <a:schemeClr val="tx1">
                          <a:lumMod val="85000"/>
                          <a:lumOff val="15000"/>
                        </a:schemeClr>
                      </a:solidFill>
                      <a:latin typeface="Arial" panose="020B0604020202020204" pitchFamily="34" charset="0"/>
                      <a:cs typeface="Arial" panose="020B0604020202020204" pitchFamily="34" charset="0"/>
                    </a:rPr>
                    <a:t>ISO 11615 </a:t>
                  </a:r>
                </a:p>
              </p:txBody>
            </p:sp>
          </p:grpSp>
        </p:grpSp>
        <p:sp>
          <p:nvSpPr>
            <p:cNvPr id="325" name="TextBox 324">
              <a:extLst>
                <a:ext uri="{FF2B5EF4-FFF2-40B4-BE49-F238E27FC236}">
                  <a16:creationId xmlns:a16="http://schemas.microsoft.com/office/drawing/2014/main" id="{0F98DD72-3FDA-45A9-863B-8AC7C1E16212}"/>
                </a:ext>
              </a:extLst>
            </p:cNvPr>
            <p:cNvSpPr txBox="1"/>
            <p:nvPr/>
          </p:nvSpPr>
          <p:spPr>
            <a:xfrm>
              <a:off x="8604956" y="1659000"/>
              <a:ext cx="1180969" cy="861774"/>
            </a:xfrm>
            <a:prstGeom prst="rect">
              <a:avLst/>
            </a:prstGeom>
            <a:noFill/>
          </p:spPr>
          <p:txBody>
            <a:bodyPr wrap="square" rtlCol="0">
              <a:spAutoFit/>
            </a:bodyPr>
            <a:lstStyle/>
            <a:p>
              <a:pPr algn="ctr"/>
              <a:r>
                <a:rPr lang="en-US" sz="900" b="1" dirty="0">
                  <a:solidFill>
                    <a:srgbClr val="FFFF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U.S. National Drug Code (NDC)</a:t>
              </a:r>
            </a:p>
          </p:txBody>
        </p:sp>
        <p:pic>
          <p:nvPicPr>
            <p:cNvPr id="332" name="Picture 331" descr="Category:Green &lt;strong&gt;check&lt;/strong&gt; &lt;strong&gt;marks&lt;/strong&gt; - Wikimedia Commons">
              <a:extLst>
                <a:ext uri="{FF2B5EF4-FFF2-40B4-BE49-F238E27FC236}">
                  <a16:creationId xmlns:a16="http://schemas.microsoft.com/office/drawing/2014/main" id="{F399FFBC-7E17-422E-803B-34873A6CFB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15128" y="1778634"/>
              <a:ext cx="488373" cy="500896"/>
            </a:xfrm>
            <a:prstGeom prst="rect">
              <a:avLst/>
            </a:prstGeom>
          </p:spPr>
        </p:pic>
      </p:grpSp>
      <p:grpSp>
        <p:nvGrpSpPr>
          <p:cNvPr id="3" name="Group 2">
            <a:extLst>
              <a:ext uri="{FF2B5EF4-FFF2-40B4-BE49-F238E27FC236}">
                <a16:creationId xmlns:a16="http://schemas.microsoft.com/office/drawing/2014/main" id="{A852C7B7-24E1-4694-BDD0-8C02A39EB1C3}"/>
              </a:ext>
            </a:extLst>
          </p:cNvPr>
          <p:cNvGrpSpPr/>
          <p:nvPr/>
        </p:nvGrpSpPr>
        <p:grpSpPr>
          <a:xfrm>
            <a:off x="1240053" y="2047410"/>
            <a:ext cx="3847018" cy="3461006"/>
            <a:chOff x="1653404" y="1586880"/>
            <a:chExt cx="5129357" cy="4614674"/>
          </a:xfrm>
        </p:grpSpPr>
        <p:cxnSp>
          <p:nvCxnSpPr>
            <p:cNvPr id="145" name="Straight Connector 144">
              <a:extLst>
                <a:ext uri="{FF2B5EF4-FFF2-40B4-BE49-F238E27FC236}">
                  <a16:creationId xmlns:a16="http://schemas.microsoft.com/office/drawing/2014/main" id="{0AC0EBE3-C792-400B-A63C-94B7C4A05811}"/>
                </a:ext>
              </a:extLst>
            </p:cNvPr>
            <p:cNvCxnSpPr/>
            <p:nvPr/>
          </p:nvCxnSpPr>
          <p:spPr>
            <a:xfrm>
              <a:off x="3828681" y="3882714"/>
              <a:ext cx="1304904" cy="0"/>
            </a:xfrm>
            <a:prstGeom prst="line">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46" name="Right Brace 145">
              <a:extLst>
                <a:ext uri="{FF2B5EF4-FFF2-40B4-BE49-F238E27FC236}">
                  <a16:creationId xmlns:a16="http://schemas.microsoft.com/office/drawing/2014/main" id="{C14C3654-B904-43A4-AF81-1C695BA44F5A}"/>
                </a:ext>
              </a:extLst>
            </p:cNvPr>
            <p:cNvSpPr/>
            <p:nvPr/>
          </p:nvSpPr>
          <p:spPr>
            <a:xfrm>
              <a:off x="3733837" y="2011173"/>
              <a:ext cx="1746827" cy="3738640"/>
            </a:xfrm>
            <a:prstGeom prst="rightBrace">
              <a:avLst>
                <a:gd name="adj1" fmla="val 11949"/>
                <a:gd name="adj2" fmla="val 50000"/>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latin typeface="Arial" panose="020B0604020202020204" pitchFamily="34" charset="0"/>
                <a:cs typeface="Arial" panose="020B0604020202020204" pitchFamily="34" charset="0"/>
              </a:endParaRPr>
            </a:p>
          </p:txBody>
        </p:sp>
        <p:sp>
          <p:nvSpPr>
            <p:cNvPr id="147" name="Right Brace 146">
              <a:extLst>
                <a:ext uri="{FF2B5EF4-FFF2-40B4-BE49-F238E27FC236}">
                  <a16:creationId xmlns:a16="http://schemas.microsoft.com/office/drawing/2014/main" id="{4D850D26-DD10-40BD-84B5-89E2053D3A02}"/>
                </a:ext>
              </a:extLst>
            </p:cNvPr>
            <p:cNvSpPr/>
            <p:nvPr/>
          </p:nvSpPr>
          <p:spPr>
            <a:xfrm>
              <a:off x="3806697" y="2982101"/>
              <a:ext cx="1137316" cy="1796784"/>
            </a:xfrm>
            <a:prstGeom prst="rightBrace">
              <a:avLst>
                <a:gd name="adj1" fmla="val 16797"/>
                <a:gd name="adj2" fmla="val 50000"/>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latin typeface="Arial" panose="020B0604020202020204" pitchFamily="34" charset="0"/>
                <a:cs typeface="Arial" panose="020B0604020202020204" pitchFamily="34" charset="0"/>
              </a:endParaRPr>
            </a:p>
          </p:txBody>
        </p:sp>
        <p:sp>
          <p:nvSpPr>
            <p:cNvPr id="190" name="Round Same Side Corner Rectangle 10">
              <a:extLst>
                <a:ext uri="{FF2B5EF4-FFF2-40B4-BE49-F238E27FC236}">
                  <a16:creationId xmlns:a16="http://schemas.microsoft.com/office/drawing/2014/main" id="{3ADB15CD-AA5D-4ECA-9E76-EB08F13084E4}"/>
                </a:ext>
              </a:extLst>
            </p:cNvPr>
            <p:cNvSpPr/>
            <p:nvPr/>
          </p:nvSpPr>
          <p:spPr>
            <a:xfrm rot="16200000">
              <a:off x="2344193" y="1847861"/>
              <a:ext cx="789526" cy="2171101"/>
            </a:xfrm>
            <a:prstGeom prst="round2SameRect">
              <a:avLst>
                <a:gd name="adj1" fmla="val 50000"/>
                <a:gd name="adj2" fmla="val 0"/>
              </a:avLst>
            </a:prstGeom>
            <a:solidFill>
              <a:schemeClr val="accent5">
                <a:lumMod val="60000"/>
                <a:lumOff val="40000"/>
              </a:schemeClr>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Arial" panose="020B0604020202020204" pitchFamily="34" charset="0"/>
                <a:cs typeface="Arial" panose="020B0604020202020204" pitchFamily="34" charset="0"/>
              </a:endParaRPr>
            </a:p>
          </p:txBody>
        </p:sp>
        <p:sp>
          <p:nvSpPr>
            <p:cNvPr id="191" name="Rectangle 190">
              <a:extLst>
                <a:ext uri="{FF2B5EF4-FFF2-40B4-BE49-F238E27FC236}">
                  <a16:creationId xmlns:a16="http://schemas.microsoft.com/office/drawing/2014/main" id="{7CB9BD58-CB50-467A-89B7-E99FD863843B}"/>
                </a:ext>
              </a:extLst>
            </p:cNvPr>
            <p:cNvSpPr/>
            <p:nvPr/>
          </p:nvSpPr>
          <p:spPr>
            <a:xfrm>
              <a:off x="3485726" y="2540293"/>
              <a:ext cx="101420" cy="786236"/>
            </a:xfrm>
            <a:prstGeom prst="rect">
              <a:avLst/>
            </a:prstGeom>
            <a:solidFill>
              <a:schemeClr val="tx1"/>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Arial" panose="020B0604020202020204" pitchFamily="34" charset="0"/>
                <a:cs typeface="Arial" panose="020B0604020202020204" pitchFamily="34" charset="0"/>
              </a:endParaRPr>
            </a:p>
          </p:txBody>
        </p:sp>
        <p:sp>
          <p:nvSpPr>
            <p:cNvPr id="192" name="Isosceles Triangle 191">
              <a:extLst>
                <a:ext uri="{FF2B5EF4-FFF2-40B4-BE49-F238E27FC236}">
                  <a16:creationId xmlns:a16="http://schemas.microsoft.com/office/drawing/2014/main" id="{907AF3DD-1BE7-4456-9294-403CF3D7FA7F}"/>
                </a:ext>
              </a:extLst>
            </p:cNvPr>
            <p:cNvSpPr/>
            <p:nvPr/>
          </p:nvSpPr>
          <p:spPr>
            <a:xfrm rot="2200522">
              <a:off x="3439850" y="2893935"/>
              <a:ext cx="103364" cy="88822"/>
            </a:xfrm>
            <a:prstGeom prst="triangle">
              <a:avLst/>
            </a:prstGeom>
            <a:solidFill>
              <a:schemeClr val="tx1"/>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Arial" panose="020B0604020202020204" pitchFamily="34" charset="0"/>
                <a:cs typeface="Arial" panose="020B0604020202020204" pitchFamily="34" charset="0"/>
              </a:endParaRPr>
            </a:p>
          </p:txBody>
        </p:sp>
        <p:sp>
          <p:nvSpPr>
            <p:cNvPr id="193" name="Rectangle 192">
              <a:extLst>
                <a:ext uri="{FF2B5EF4-FFF2-40B4-BE49-F238E27FC236}">
                  <a16:creationId xmlns:a16="http://schemas.microsoft.com/office/drawing/2014/main" id="{22C31342-9EDA-4494-8762-92CB4B31BA4D}"/>
                </a:ext>
              </a:extLst>
            </p:cNvPr>
            <p:cNvSpPr/>
            <p:nvPr/>
          </p:nvSpPr>
          <p:spPr>
            <a:xfrm>
              <a:off x="3540010" y="2540293"/>
              <a:ext cx="288669" cy="786236"/>
            </a:xfrm>
            <a:prstGeom prst="rect">
              <a:avLst/>
            </a:prstGeom>
            <a:solidFill>
              <a:schemeClr val="accent5">
                <a:lumMod val="75000"/>
              </a:schemeClr>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Arial" panose="020B0604020202020204" pitchFamily="34" charset="0"/>
                <a:cs typeface="Arial" panose="020B0604020202020204" pitchFamily="34" charset="0"/>
              </a:endParaRPr>
            </a:p>
          </p:txBody>
        </p:sp>
        <p:sp>
          <p:nvSpPr>
            <p:cNvPr id="180" name="Round Same Side Corner Rectangle 16">
              <a:extLst>
                <a:ext uri="{FF2B5EF4-FFF2-40B4-BE49-F238E27FC236}">
                  <a16:creationId xmlns:a16="http://schemas.microsoft.com/office/drawing/2014/main" id="{44209988-E170-4426-B27A-CB39F8BF008A}"/>
                </a:ext>
              </a:extLst>
            </p:cNvPr>
            <p:cNvSpPr/>
            <p:nvPr/>
          </p:nvSpPr>
          <p:spPr>
            <a:xfrm rot="16200000">
              <a:off x="2371801" y="2799628"/>
              <a:ext cx="789526" cy="2171102"/>
            </a:xfrm>
            <a:prstGeom prst="round2SameRect">
              <a:avLst>
                <a:gd name="adj1" fmla="val 50000"/>
                <a:gd name="adj2" fmla="val 0"/>
              </a:avLst>
            </a:prstGeom>
            <a:solidFill>
              <a:schemeClr val="accent6">
                <a:lumMod val="60000"/>
                <a:lumOff val="40000"/>
              </a:schemeClr>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Arial" panose="020B0604020202020204" pitchFamily="34" charset="0"/>
                <a:cs typeface="Arial" panose="020B0604020202020204" pitchFamily="34" charset="0"/>
              </a:endParaRPr>
            </a:p>
          </p:txBody>
        </p:sp>
        <p:sp>
          <p:nvSpPr>
            <p:cNvPr id="181" name="Rectangle 180">
              <a:extLst>
                <a:ext uri="{FF2B5EF4-FFF2-40B4-BE49-F238E27FC236}">
                  <a16:creationId xmlns:a16="http://schemas.microsoft.com/office/drawing/2014/main" id="{D01D7B58-C260-4479-BBEA-FB849DE3E1DE}"/>
                </a:ext>
              </a:extLst>
            </p:cNvPr>
            <p:cNvSpPr/>
            <p:nvPr/>
          </p:nvSpPr>
          <p:spPr>
            <a:xfrm>
              <a:off x="3513337" y="3492061"/>
              <a:ext cx="101420" cy="786236"/>
            </a:xfrm>
            <a:prstGeom prst="rect">
              <a:avLst/>
            </a:prstGeom>
            <a:solidFill>
              <a:schemeClr val="tx1"/>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Arial" panose="020B0604020202020204" pitchFamily="34" charset="0"/>
                <a:cs typeface="Arial" panose="020B0604020202020204" pitchFamily="34" charset="0"/>
              </a:endParaRPr>
            </a:p>
          </p:txBody>
        </p:sp>
        <p:sp>
          <p:nvSpPr>
            <p:cNvPr id="182" name="Isosceles Triangle 181">
              <a:extLst>
                <a:ext uri="{FF2B5EF4-FFF2-40B4-BE49-F238E27FC236}">
                  <a16:creationId xmlns:a16="http://schemas.microsoft.com/office/drawing/2014/main" id="{3056771C-6A5B-4B8B-AA58-027371FEE157}"/>
                </a:ext>
              </a:extLst>
            </p:cNvPr>
            <p:cNvSpPr/>
            <p:nvPr/>
          </p:nvSpPr>
          <p:spPr>
            <a:xfrm rot="2200522">
              <a:off x="3467461" y="3845703"/>
              <a:ext cx="103364" cy="88822"/>
            </a:xfrm>
            <a:prstGeom prst="triangle">
              <a:avLst/>
            </a:prstGeom>
            <a:solidFill>
              <a:schemeClr val="tx1"/>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Arial" panose="020B0604020202020204" pitchFamily="34" charset="0"/>
                <a:cs typeface="Arial" panose="020B0604020202020204" pitchFamily="34" charset="0"/>
              </a:endParaRPr>
            </a:p>
          </p:txBody>
        </p:sp>
        <p:sp>
          <p:nvSpPr>
            <p:cNvPr id="183" name="Rectangle 182">
              <a:extLst>
                <a:ext uri="{FF2B5EF4-FFF2-40B4-BE49-F238E27FC236}">
                  <a16:creationId xmlns:a16="http://schemas.microsoft.com/office/drawing/2014/main" id="{BB31687F-D40E-4604-B767-35014F9183A3}"/>
                </a:ext>
              </a:extLst>
            </p:cNvPr>
            <p:cNvSpPr/>
            <p:nvPr/>
          </p:nvSpPr>
          <p:spPr>
            <a:xfrm>
              <a:off x="3567620" y="3492061"/>
              <a:ext cx="288669" cy="786236"/>
            </a:xfrm>
            <a:prstGeom prst="rect">
              <a:avLst/>
            </a:prstGeom>
            <a:solidFill>
              <a:schemeClr val="accent6">
                <a:lumMod val="75000"/>
              </a:schemeClr>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Arial" panose="020B0604020202020204" pitchFamily="34" charset="0"/>
                <a:cs typeface="Arial" panose="020B0604020202020204" pitchFamily="34" charset="0"/>
              </a:endParaRPr>
            </a:p>
          </p:txBody>
        </p:sp>
        <p:sp>
          <p:nvSpPr>
            <p:cNvPr id="172" name="Round Same Side Corner Rectangle 22">
              <a:extLst>
                <a:ext uri="{FF2B5EF4-FFF2-40B4-BE49-F238E27FC236}">
                  <a16:creationId xmlns:a16="http://schemas.microsoft.com/office/drawing/2014/main" id="{E0A2CF4D-61EF-4FF8-BCFF-A2C5DDA323F5}"/>
                </a:ext>
              </a:extLst>
            </p:cNvPr>
            <p:cNvSpPr/>
            <p:nvPr/>
          </p:nvSpPr>
          <p:spPr>
            <a:xfrm rot="16200000">
              <a:off x="2344193" y="3751398"/>
              <a:ext cx="789526" cy="2171103"/>
            </a:xfrm>
            <a:prstGeom prst="round2SameRect">
              <a:avLst>
                <a:gd name="adj1" fmla="val 50000"/>
                <a:gd name="adj2" fmla="val 0"/>
              </a:avLst>
            </a:prstGeom>
            <a:solidFill>
              <a:srgbClr val="F12F66">
                <a:alpha val="41961"/>
              </a:srgbClr>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Arial" panose="020B0604020202020204" pitchFamily="34" charset="0"/>
                <a:cs typeface="Arial" panose="020B0604020202020204" pitchFamily="34" charset="0"/>
              </a:endParaRPr>
            </a:p>
          </p:txBody>
        </p:sp>
        <p:sp>
          <p:nvSpPr>
            <p:cNvPr id="173" name="Rectangle 172">
              <a:extLst>
                <a:ext uri="{FF2B5EF4-FFF2-40B4-BE49-F238E27FC236}">
                  <a16:creationId xmlns:a16="http://schemas.microsoft.com/office/drawing/2014/main" id="{9C36D115-5191-4661-851A-4F5BC2755F3C}"/>
                </a:ext>
              </a:extLst>
            </p:cNvPr>
            <p:cNvSpPr/>
            <p:nvPr/>
          </p:nvSpPr>
          <p:spPr>
            <a:xfrm>
              <a:off x="3485728" y="4443831"/>
              <a:ext cx="101420" cy="786236"/>
            </a:xfrm>
            <a:prstGeom prst="rect">
              <a:avLst/>
            </a:prstGeom>
            <a:solidFill>
              <a:schemeClr val="tx1"/>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Arial" panose="020B0604020202020204" pitchFamily="34" charset="0"/>
                <a:cs typeface="Arial" panose="020B0604020202020204" pitchFamily="34" charset="0"/>
              </a:endParaRPr>
            </a:p>
          </p:txBody>
        </p:sp>
        <p:sp>
          <p:nvSpPr>
            <p:cNvPr id="174" name="Isosceles Triangle 173">
              <a:extLst>
                <a:ext uri="{FF2B5EF4-FFF2-40B4-BE49-F238E27FC236}">
                  <a16:creationId xmlns:a16="http://schemas.microsoft.com/office/drawing/2014/main" id="{5149B432-19C5-4F90-9A3C-7EDCC3A2F070}"/>
                </a:ext>
              </a:extLst>
            </p:cNvPr>
            <p:cNvSpPr/>
            <p:nvPr/>
          </p:nvSpPr>
          <p:spPr>
            <a:xfrm rot="2200522">
              <a:off x="3439852" y="4797473"/>
              <a:ext cx="103364" cy="88822"/>
            </a:xfrm>
            <a:prstGeom prst="triangle">
              <a:avLst/>
            </a:prstGeom>
            <a:solidFill>
              <a:schemeClr val="tx1"/>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Arial" panose="020B0604020202020204" pitchFamily="34" charset="0"/>
                <a:cs typeface="Arial" panose="020B0604020202020204" pitchFamily="34" charset="0"/>
              </a:endParaRPr>
            </a:p>
          </p:txBody>
        </p:sp>
        <p:sp>
          <p:nvSpPr>
            <p:cNvPr id="175" name="Rectangle 174">
              <a:extLst>
                <a:ext uri="{FF2B5EF4-FFF2-40B4-BE49-F238E27FC236}">
                  <a16:creationId xmlns:a16="http://schemas.microsoft.com/office/drawing/2014/main" id="{918904C4-3174-4DAC-9165-537455331ACA}"/>
                </a:ext>
              </a:extLst>
            </p:cNvPr>
            <p:cNvSpPr/>
            <p:nvPr/>
          </p:nvSpPr>
          <p:spPr>
            <a:xfrm>
              <a:off x="3540012" y="4443831"/>
              <a:ext cx="288669" cy="786236"/>
            </a:xfrm>
            <a:prstGeom prst="rect">
              <a:avLst/>
            </a:prstGeom>
            <a:solidFill>
              <a:srgbClr val="FF0000"/>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Arial" panose="020B0604020202020204" pitchFamily="34" charset="0"/>
                <a:cs typeface="Arial" panose="020B0604020202020204" pitchFamily="34" charset="0"/>
              </a:endParaRPr>
            </a:p>
          </p:txBody>
        </p:sp>
        <p:sp>
          <p:nvSpPr>
            <p:cNvPr id="164" name="Round Same Side Corner Rectangle 28">
              <a:extLst>
                <a:ext uri="{FF2B5EF4-FFF2-40B4-BE49-F238E27FC236}">
                  <a16:creationId xmlns:a16="http://schemas.microsoft.com/office/drawing/2014/main" id="{20D55D9B-D9FA-4783-B98F-0E0B5302DDE4}"/>
                </a:ext>
              </a:extLst>
            </p:cNvPr>
            <p:cNvSpPr/>
            <p:nvPr/>
          </p:nvSpPr>
          <p:spPr>
            <a:xfrm rot="16200000">
              <a:off x="2353136" y="4721239"/>
              <a:ext cx="789526" cy="2171103"/>
            </a:xfrm>
            <a:prstGeom prst="round2SameRect">
              <a:avLst>
                <a:gd name="adj1" fmla="val 50000"/>
                <a:gd name="adj2" fmla="val 0"/>
              </a:avLst>
            </a:prstGeom>
            <a:solidFill>
              <a:schemeClr val="accent1">
                <a:lumMod val="60000"/>
                <a:lumOff val="40000"/>
              </a:schemeClr>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Arial" panose="020B0604020202020204" pitchFamily="34" charset="0"/>
                <a:cs typeface="Arial" panose="020B0604020202020204" pitchFamily="34" charset="0"/>
              </a:endParaRPr>
            </a:p>
          </p:txBody>
        </p:sp>
        <p:sp>
          <p:nvSpPr>
            <p:cNvPr id="165" name="Rectangle 164">
              <a:extLst>
                <a:ext uri="{FF2B5EF4-FFF2-40B4-BE49-F238E27FC236}">
                  <a16:creationId xmlns:a16="http://schemas.microsoft.com/office/drawing/2014/main" id="{D5C54584-F3ED-416F-9C7A-2A6BCAC2F260}"/>
                </a:ext>
              </a:extLst>
            </p:cNvPr>
            <p:cNvSpPr/>
            <p:nvPr/>
          </p:nvSpPr>
          <p:spPr>
            <a:xfrm>
              <a:off x="3494672" y="5395601"/>
              <a:ext cx="101420" cy="786236"/>
            </a:xfrm>
            <a:prstGeom prst="rect">
              <a:avLst/>
            </a:prstGeom>
            <a:solidFill>
              <a:schemeClr val="tx1"/>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Arial" panose="020B0604020202020204" pitchFamily="34" charset="0"/>
                <a:cs typeface="Arial" panose="020B0604020202020204" pitchFamily="34" charset="0"/>
              </a:endParaRPr>
            </a:p>
          </p:txBody>
        </p:sp>
        <p:sp>
          <p:nvSpPr>
            <p:cNvPr id="166" name="Isosceles Triangle 165">
              <a:extLst>
                <a:ext uri="{FF2B5EF4-FFF2-40B4-BE49-F238E27FC236}">
                  <a16:creationId xmlns:a16="http://schemas.microsoft.com/office/drawing/2014/main" id="{43DA92BF-57B0-47FC-9063-03ADDFD3F079}"/>
                </a:ext>
              </a:extLst>
            </p:cNvPr>
            <p:cNvSpPr/>
            <p:nvPr/>
          </p:nvSpPr>
          <p:spPr>
            <a:xfrm rot="2200522">
              <a:off x="3448795" y="5749243"/>
              <a:ext cx="103364" cy="88822"/>
            </a:xfrm>
            <a:prstGeom prst="triangle">
              <a:avLst/>
            </a:prstGeom>
            <a:solidFill>
              <a:schemeClr val="tx1"/>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Arial" panose="020B0604020202020204" pitchFamily="34" charset="0"/>
                <a:cs typeface="Arial" panose="020B0604020202020204" pitchFamily="34" charset="0"/>
              </a:endParaRPr>
            </a:p>
          </p:txBody>
        </p:sp>
        <p:sp>
          <p:nvSpPr>
            <p:cNvPr id="167" name="Rectangle 166">
              <a:extLst>
                <a:ext uri="{FF2B5EF4-FFF2-40B4-BE49-F238E27FC236}">
                  <a16:creationId xmlns:a16="http://schemas.microsoft.com/office/drawing/2014/main" id="{5F466FFE-9CC6-4A48-888B-F5F8C1045D3F}"/>
                </a:ext>
              </a:extLst>
            </p:cNvPr>
            <p:cNvSpPr/>
            <p:nvPr/>
          </p:nvSpPr>
          <p:spPr>
            <a:xfrm>
              <a:off x="3549785" y="5392006"/>
              <a:ext cx="288669" cy="786236"/>
            </a:xfrm>
            <a:prstGeom prst="rect">
              <a:avLst/>
            </a:prstGeom>
            <a:solidFill>
              <a:srgbClr val="00B0F0"/>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Arial" panose="020B0604020202020204" pitchFamily="34" charset="0"/>
                <a:cs typeface="Arial" panose="020B0604020202020204" pitchFamily="34" charset="0"/>
              </a:endParaRPr>
            </a:p>
          </p:txBody>
        </p:sp>
        <p:sp>
          <p:nvSpPr>
            <p:cNvPr id="156" name="Round Same Side Corner Rectangle 4">
              <a:extLst>
                <a:ext uri="{FF2B5EF4-FFF2-40B4-BE49-F238E27FC236}">
                  <a16:creationId xmlns:a16="http://schemas.microsoft.com/office/drawing/2014/main" id="{CD362640-621F-47DC-A9E1-374DA1E95B0E}"/>
                </a:ext>
              </a:extLst>
            </p:cNvPr>
            <p:cNvSpPr/>
            <p:nvPr/>
          </p:nvSpPr>
          <p:spPr>
            <a:xfrm rot="16200000">
              <a:off x="2344194" y="896091"/>
              <a:ext cx="789526" cy="2171103"/>
            </a:xfrm>
            <a:prstGeom prst="round2SameRect">
              <a:avLst>
                <a:gd name="adj1" fmla="val 50000"/>
                <a:gd name="adj2" fmla="val 0"/>
              </a:avLst>
            </a:prstGeom>
            <a:solidFill>
              <a:srgbClr val="00B0F0"/>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Arial" panose="020B0604020202020204" pitchFamily="34" charset="0"/>
                <a:cs typeface="Arial" panose="020B0604020202020204" pitchFamily="34" charset="0"/>
              </a:endParaRPr>
            </a:p>
          </p:txBody>
        </p:sp>
        <p:sp>
          <p:nvSpPr>
            <p:cNvPr id="157" name="Rectangle 156">
              <a:extLst>
                <a:ext uri="{FF2B5EF4-FFF2-40B4-BE49-F238E27FC236}">
                  <a16:creationId xmlns:a16="http://schemas.microsoft.com/office/drawing/2014/main" id="{DEF0FB69-114A-4624-90B6-F58B435AB0F6}"/>
                </a:ext>
              </a:extLst>
            </p:cNvPr>
            <p:cNvSpPr/>
            <p:nvPr/>
          </p:nvSpPr>
          <p:spPr>
            <a:xfrm>
              <a:off x="3485728" y="1588524"/>
              <a:ext cx="101420" cy="786236"/>
            </a:xfrm>
            <a:prstGeom prst="rect">
              <a:avLst/>
            </a:prstGeom>
            <a:solidFill>
              <a:schemeClr val="tx1"/>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Arial" panose="020B0604020202020204" pitchFamily="34" charset="0"/>
                <a:cs typeface="Arial" panose="020B0604020202020204" pitchFamily="34" charset="0"/>
              </a:endParaRPr>
            </a:p>
          </p:txBody>
        </p:sp>
        <p:sp>
          <p:nvSpPr>
            <p:cNvPr id="158" name="Isosceles Triangle 157">
              <a:extLst>
                <a:ext uri="{FF2B5EF4-FFF2-40B4-BE49-F238E27FC236}">
                  <a16:creationId xmlns:a16="http://schemas.microsoft.com/office/drawing/2014/main" id="{9246CD79-E9BA-445F-A5EE-69935E0CCA01}"/>
                </a:ext>
              </a:extLst>
            </p:cNvPr>
            <p:cNvSpPr/>
            <p:nvPr/>
          </p:nvSpPr>
          <p:spPr>
            <a:xfrm rot="2200522">
              <a:off x="3439852" y="1942166"/>
              <a:ext cx="103364" cy="88822"/>
            </a:xfrm>
            <a:prstGeom prst="triangle">
              <a:avLst/>
            </a:prstGeom>
            <a:solidFill>
              <a:schemeClr val="tx1"/>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Arial" panose="020B0604020202020204" pitchFamily="34" charset="0"/>
                <a:cs typeface="Arial" panose="020B0604020202020204" pitchFamily="34" charset="0"/>
              </a:endParaRPr>
            </a:p>
          </p:txBody>
        </p:sp>
        <p:sp>
          <p:nvSpPr>
            <p:cNvPr id="159" name="Rectangle 158">
              <a:extLst>
                <a:ext uri="{FF2B5EF4-FFF2-40B4-BE49-F238E27FC236}">
                  <a16:creationId xmlns:a16="http://schemas.microsoft.com/office/drawing/2014/main" id="{6CCA18DD-FA68-46F9-8C72-2405848D5869}"/>
                </a:ext>
              </a:extLst>
            </p:cNvPr>
            <p:cNvSpPr/>
            <p:nvPr/>
          </p:nvSpPr>
          <p:spPr>
            <a:xfrm>
              <a:off x="3577099" y="1589047"/>
              <a:ext cx="288669" cy="786236"/>
            </a:xfrm>
            <a:prstGeom prst="rect">
              <a:avLst/>
            </a:prstGeom>
            <a:solidFill>
              <a:srgbClr val="002060"/>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Arial" panose="020B0604020202020204" pitchFamily="34" charset="0"/>
                <a:cs typeface="Arial" panose="020B0604020202020204" pitchFamily="34" charset="0"/>
              </a:endParaRPr>
            </a:p>
          </p:txBody>
        </p:sp>
        <p:sp>
          <p:nvSpPr>
            <p:cNvPr id="50" name="Rectangle 49">
              <a:extLst>
                <a:ext uri="{FF2B5EF4-FFF2-40B4-BE49-F238E27FC236}">
                  <a16:creationId xmlns:a16="http://schemas.microsoft.com/office/drawing/2014/main" id="{EB0A566B-F5A8-4262-94DD-322D00850043}"/>
                </a:ext>
              </a:extLst>
            </p:cNvPr>
            <p:cNvSpPr/>
            <p:nvPr/>
          </p:nvSpPr>
          <p:spPr>
            <a:xfrm>
              <a:off x="3441287" y="1834189"/>
              <a:ext cx="435683" cy="553997"/>
            </a:xfrm>
            <a:prstGeom prst="rect">
              <a:avLst/>
            </a:prstGeom>
          </p:spPr>
          <p:txBody>
            <a:bodyPr wrap="square">
              <a:spAutoFit/>
            </a:bodyPr>
            <a:lstStyle/>
            <a:p>
              <a:pPr algn="ctr"/>
              <a:r>
                <a:rPr lang="en-US" sz="1050" dirty="0">
                  <a:solidFill>
                    <a:schemeClr val="bg1"/>
                  </a:solidFill>
                  <a:latin typeface="Arial" panose="020B0604020202020204" pitchFamily="34" charset="0"/>
                  <a:cs typeface="Arial" panose="020B0604020202020204" pitchFamily="34" charset="0"/>
                </a:rPr>
                <a:t>01</a:t>
              </a:r>
            </a:p>
          </p:txBody>
        </p:sp>
        <p:sp>
          <p:nvSpPr>
            <p:cNvPr id="51" name="Rectangle 50">
              <a:extLst>
                <a:ext uri="{FF2B5EF4-FFF2-40B4-BE49-F238E27FC236}">
                  <a16:creationId xmlns:a16="http://schemas.microsoft.com/office/drawing/2014/main" id="{C0C87342-C4F2-4B03-B1C6-34BD33F7231B}"/>
                </a:ext>
              </a:extLst>
            </p:cNvPr>
            <p:cNvSpPr/>
            <p:nvPr/>
          </p:nvSpPr>
          <p:spPr>
            <a:xfrm>
              <a:off x="3441287" y="2781577"/>
              <a:ext cx="435683" cy="553997"/>
            </a:xfrm>
            <a:prstGeom prst="rect">
              <a:avLst/>
            </a:prstGeom>
          </p:spPr>
          <p:txBody>
            <a:bodyPr wrap="square">
              <a:spAutoFit/>
            </a:bodyPr>
            <a:lstStyle/>
            <a:p>
              <a:pPr algn="ctr"/>
              <a:r>
                <a:rPr lang="en-US" sz="1050" dirty="0">
                  <a:solidFill>
                    <a:schemeClr val="bg1"/>
                  </a:solidFill>
                  <a:latin typeface="Arial" panose="020B0604020202020204" pitchFamily="34" charset="0"/>
                  <a:cs typeface="Arial" panose="020B0604020202020204" pitchFamily="34" charset="0"/>
                </a:rPr>
                <a:t>02</a:t>
              </a:r>
            </a:p>
          </p:txBody>
        </p:sp>
        <p:sp>
          <p:nvSpPr>
            <p:cNvPr id="52" name="Rectangle 51">
              <a:extLst>
                <a:ext uri="{FF2B5EF4-FFF2-40B4-BE49-F238E27FC236}">
                  <a16:creationId xmlns:a16="http://schemas.microsoft.com/office/drawing/2014/main" id="{00EC4378-61FD-4F54-9698-5ADFDBEF7292}"/>
                </a:ext>
              </a:extLst>
            </p:cNvPr>
            <p:cNvSpPr/>
            <p:nvPr/>
          </p:nvSpPr>
          <p:spPr>
            <a:xfrm>
              <a:off x="3441287" y="3728965"/>
              <a:ext cx="435683" cy="553997"/>
            </a:xfrm>
            <a:prstGeom prst="rect">
              <a:avLst/>
            </a:prstGeom>
          </p:spPr>
          <p:txBody>
            <a:bodyPr wrap="square">
              <a:spAutoFit/>
            </a:bodyPr>
            <a:lstStyle/>
            <a:p>
              <a:pPr algn="ctr"/>
              <a:r>
                <a:rPr lang="en-US" sz="1050" dirty="0">
                  <a:solidFill>
                    <a:schemeClr val="bg1"/>
                  </a:solidFill>
                  <a:latin typeface="Arial" panose="020B0604020202020204" pitchFamily="34" charset="0"/>
                  <a:cs typeface="Arial" panose="020B0604020202020204" pitchFamily="34" charset="0"/>
                </a:rPr>
                <a:t>03</a:t>
              </a:r>
            </a:p>
          </p:txBody>
        </p:sp>
        <p:sp>
          <p:nvSpPr>
            <p:cNvPr id="53" name="Rectangle 52">
              <a:extLst>
                <a:ext uri="{FF2B5EF4-FFF2-40B4-BE49-F238E27FC236}">
                  <a16:creationId xmlns:a16="http://schemas.microsoft.com/office/drawing/2014/main" id="{04F4CCA9-46EC-41C3-A336-458235435691}"/>
                </a:ext>
              </a:extLst>
            </p:cNvPr>
            <p:cNvSpPr/>
            <p:nvPr/>
          </p:nvSpPr>
          <p:spPr>
            <a:xfrm>
              <a:off x="3441287" y="4676352"/>
              <a:ext cx="435683" cy="553997"/>
            </a:xfrm>
            <a:prstGeom prst="rect">
              <a:avLst/>
            </a:prstGeom>
          </p:spPr>
          <p:txBody>
            <a:bodyPr wrap="square">
              <a:spAutoFit/>
            </a:bodyPr>
            <a:lstStyle/>
            <a:p>
              <a:pPr algn="ctr"/>
              <a:r>
                <a:rPr lang="en-US" sz="1050" dirty="0">
                  <a:solidFill>
                    <a:schemeClr val="bg1"/>
                  </a:solidFill>
                  <a:latin typeface="Arial" panose="020B0604020202020204" pitchFamily="34" charset="0"/>
                  <a:cs typeface="Arial" panose="020B0604020202020204" pitchFamily="34" charset="0"/>
                </a:rPr>
                <a:t>04</a:t>
              </a:r>
            </a:p>
          </p:txBody>
        </p:sp>
        <p:sp>
          <p:nvSpPr>
            <p:cNvPr id="54" name="Rectangle 53">
              <a:extLst>
                <a:ext uri="{FF2B5EF4-FFF2-40B4-BE49-F238E27FC236}">
                  <a16:creationId xmlns:a16="http://schemas.microsoft.com/office/drawing/2014/main" id="{EBF53F78-C00E-4059-8882-D343CE7350CE}"/>
                </a:ext>
              </a:extLst>
            </p:cNvPr>
            <p:cNvSpPr/>
            <p:nvPr/>
          </p:nvSpPr>
          <p:spPr>
            <a:xfrm>
              <a:off x="3479051" y="5623739"/>
              <a:ext cx="435683" cy="553997"/>
            </a:xfrm>
            <a:prstGeom prst="rect">
              <a:avLst/>
            </a:prstGeom>
          </p:spPr>
          <p:txBody>
            <a:bodyPr wrap="square">
              <a:spAutoFit/>
            </a:bodyPr>
            <a:lstStyle/>
            <a:p>
              <a:pPr algn="ctr"/>
              <a:r>
                <a:rPr lang="en-US" sz="1050" dirty="0">
                  <a:solidFill>
                    <a:schemeClr val="bg1"/>
                  </a:solidFill>
                  <a:latin typeface="Arial" panose="020B0604020202020204" pitchFamily="34" charset="0"/>
                  <a:cs typeface="Arial" panose="020B0604020202020204" pitchFamily="34" charset="0"/>
                </a:rPr>
                <a:t>05</a:t>
              </a:r>
            </a:p>
          </p:txBody>
        </p:sp>
        <p:grpSp>
          <p:nvGrpSpPr>
            <p:cNvPr id="6" name="Group 5">
              <a:extLst>
                <a:ext uri="{FF2B5EF4-FFF2-40B4-BE49-F238E27FC236}">
                  <a16:creationId xmlns:a16="http://schemas.microsoft.com/office/drawing/2014/main" id="{70C7C25D-756D-4089-A726-B9EDC30EC241}"/>
                </a:ext>
              </a:extLst>
            </p:cNvPr>
            <p:cNvGrpSpPr/>
            <p:nvPr/>
          </p:nvGrpSpPr>
          <p:grpSpPr>
            <a:xfrm>
              <a:off x="1681301" y="1657348"/>
              <a:ext cx="696089" cy="708611"/>
              <a:chOff x="1423571" y="447601"/>
              <a:chExt cx="862631" cy="907508"/>
            </a:xfrm>
          </p:grpSpPr>
          <p:sp>
            <p:nvSpPr>
              <p:cNvPr id="5" name="Oval 4">
                <a:extLst>
                  <a:ext uri="{FF2B5EF4-FFF2-40B4-BE49-F238E27FC236}">
                    <a16:creationId xmlns:a16="http://schemas.microsoft.com/office/drawing/2014/main" id="{E18CBED7-31A4-48A7-9FD9-5CAF22347082}"/>
                  </a:ext>
                </a:extLst>
              </p:cNvPr>
              <p:cNvSpPr/>
              <p:nvPr/>
            </p:nvSpPr>
            <p:spPr>
              <a:xfrm>
                <a:off x="1423571" y="447601"/>
                <a:ext cx="862631" cy="806447"/>
              </a:xfrm>
              <a:prstGeom prst="ellipse">
                <a:avLst/>
              </a:prstGeom>
              <a:solidFill>
                <a:srgbClr val="00206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grpSp>
            <p:nvGrpSpPr>
              <p:cNvPr id="34" name="Group 33">
                <a:extLst>
                  <a:ext uri="{FF2B5EF4-FFF2-40B4-BE49-F238E27FC236}">
                    <a16:creationId xmlns:a16="http://schemas.microsoft.com/office/drawing/2014/main" id="{22E63402-7F50-4AA7-A1A6-3A2CD05726D1}"/>
                  </a:ext>
                </a:extLst>
              </p:cNvPr>
              <p:cNvGrpSpPr/>
              <p:nvPr/>
            </p:nvGrpSpPr>
            <p:grpSpPr>
              <a:xfrm rot="5400000">
                <a:off x="1479729" y="615433"/>
                <a:ext cx="800415" cy="678938"/>
                <a:chOff x="2923148" y="4251402"/>
                <a:chExt cx="388781" cy="620792"/>
              </a:xfrm>
            </p:grpSpPr>
            <p:sp>
              <p:nvSpPr>
                <p:cNvPr id="35" name="Oval 34">
                  <a:extLst>
                    <a:ext uri="{FF2B5EF4-FFF2-40B4-BE49-F238E27FC236}">
                      <a16:creationId xmlns:a16="http://schemas.microsoft.com/office/drawing/2014/main" id="{FB27383C-2CC6-45AA-92A3-E4ECB2069D6F}"/>
                    </a:ext>
                  </a:extLst>
                </p:cNvPr>
                <p:cNvSpPr/>
                <p:nvPr/>
              </p:nvSpPr>
              <p:spPr>
                <a:xfrm>
                  <a:off x="2923148" y="4302411"/>
                  <a:ext cx="291250" cy="564585"/>
                </a:xfrm>
                <a:prstGeom prst="ellipse">
                  <a:avLst/>
                </a:prstGeom>
                <a:gradFill flip="none" rotWithShape="1">
                  <a:gsLst>
                    <a:gs pos="0">
                      <a:schemeClr val="bg1">
                        <a:lumMod val="95000"/>
                      </a:schemeClr>
                    </a:gs>
                    <a:gs pos="100000">
                      <a:schemeClr val="bg1">
                        <a:lumMod val="85000"/>
                      </a:schemeClr>
                    </a:gs>
                  </a:gsLst>
                  <a:lin ang="13500000" scaled="1"/>
                  <a:tileRect/>
                </a:gradFill>
                <a:ln>
                  <a:solidFill>
                    <a:schemeClr val="bg1"/>
                  </a:solidFill>
                </a:ln>
                <a:effectLst>
                  <a:outerShdw blurRad="1270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013">
                    <a:solidFill>
                      <a:prstClr val="white"/>
                    </a:solidFill>
                    <a:latin typeface="Arial" panose="020B0604020202020204" pitchFamily="34" charset="0"/>
                    <a:cs typeface="Arial" panose="020B0604020202020204" pitchFamily="34" charset="0"/>
                  </a:endParaRPr>
                </a:p>
              </p:txBody>
            </p:sp>
            <p:sp>
              <p:nvSpPr>
                <p:cNvPr id="36" name="TextBox 35">
                  <a:extLst>
                    <a:ext uri="{FF2B5EF4-FFF2-40B4-BE49-F238E27FC236}">
                      <a16:creationId xmlns:a16="http://schemas.microsoft.com/office/drawing/2014/main" id="{CC43FFD3-F125-4DE2-B316-F78FFEADD2E1}"/>
                    </a:ext>
                  </a:extLst>
                </p:cNvPr>
                <p:cNvSpPr txBox="1"/>
                <p:nvPr/>
              </p:nvSpPr>
              <p:spPr>
                <a:xfrm rot="16200000">
                  <a:off x="2819650" y="4379914"/>
                  <a:ext cx="620792" cy="363767"/>
                </a:xfrm>
                <a:prstGeom prst="rect">
                  <a:avLst/>
                </a:prstGeom>
                <a:noFill/>
              </p:spPr>
              <p:txBody>
                <a:bodyPr wrap="square" rtlCol="0">
                  <a:spAutoFit/>
                </a:bodyPr>
                <a:lstStyle/>
                <a:p>
                  <a:pPr algn="ctr"/>
                  <a:r>
                    <a:rPr lang="en-US" sz="750" b="1" dirty="0">
                      <a:solidFill>
                        <a:schemeClr val="tx1">
                          <a:lumMod val="85000"/>
                          <a:lumOff val="15000"/>
                        </a:schemeClr>
                      </a:solidFill>
                      <a:latin typeface="Arial" panose="020B0604020202020204" pitchFamily="34" charset="0"/>
                      <a:cs typeface="Arial" panose="020B0604020202020204" pitchFamily="34" charset="0"/>
                    </a:rPr>
                    <a:t>ISO 11615 </a:t>
                  </a:r>
                </a:p>
              </p:txBody>
            </p:sp>
          </p:grpSp>
        </p:grpSp>
        <p:sp>
          <p:nvSpPr>
            <p:cNvPr id="30" name="Rounded Rectangle 45">
              <a:extLst>
                <a:ext uri="{FF2B5EF4-FFF2-40B4-BE49-F238E27FC236}">
                  <a16:creationId xmlns:a16="http://schemas.microsoft.com/office/drawing/2014/main" id="{1E98E160-34DC-4993-8202-FAC2891615F9}"/>
                </a:ext>
              </a:extLst>
            </p:cNvPr>
            <p:cNvSpPr/>
            <p:nvPr/>
          </p:nvSpPr>
          <p:spPr>
            <a:xfrm>
              <a:off x="1732211" y="2589956"/>
              <a:ext cx="701928" cy="662276"/>
            </a:xfrm>
            <a:prstGeom prst="roundRect">
              <a:avLst>
                <a:gd name="adj" fmla="val 50000"/>
              </a:avLst>
            </a:prstGeom>
            <a:solidFill>
              <a:srgbClr val="25939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200">
                <a:solidFill>
                  <a:prstClr val="white"/>
                </a:solidFill>
                <a:latin typeface="Arial" panose="020B0604020202020204" pitchFamily="34" charset="0"/>
                <a:cs typeface="Arial" panose="020B0604020202020204" pitchFamily="34" charset="0"/>
              </a:endParaRPr>
            </a:p>
          </p:txBody>
        </p:sp>
        <p:sp>
          <p:nvSpPr>
            <p:cNvPr id="32" name="Oval 31">
              <a:extLst>
                <a:ext uri="{FF2B5EF4-FFF2-40B4-BE49-F238E27FC236}">
                  <a16:creationId xmlns:a16="http://schemas.microsoft.com/office/drawing/2014/main" id="{994971BF-522A-4E6C-865D-C4C20CEE9749}"/>
                </a:ext>
              </a:extLst>
            </p:cNvPr>
            <p:cNvSpPr/>
            <p:nvPr/>
          </p:nvSpPr>
          <p:spPr>
            <a:xfrm>
              <a:off x="1821776" y="2681031"/>
              <a:ext cx="516290" cy="480125"/>
            </a:xfrm>
            <a:prstGeom prst="ellipse">
              <a:avLst/>
            </a:prstGeom>
            <a:gradFill flip="none" rotWithShape="1">
              <a:gsLst>
                <a:gs pos="0">
                  <a:schemeClr val="bg1">
                    <a:lumMod val="95000"/>
                  </a:schemeClr>
                </a:gs>
                <a:gs pos="100000">
                  <a:schemeClr val="bg1">
                    <a:lumMod val="85000"/>
                  </a:schemeClr>
                </a:gs>
              </a:gsLst>
              <a:lin ang="13500000" scaled="1"/>
              <a:tileRect/>
            </a:gradFill>
            <a:ln>
              <a:solidFill>
                <a:schemeClr val="bg1"/>
              </a:solidFill>
            </a:ln>
            <a:effectLst>
              <a:outerShdw blurRad="1270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750">
                <a:solidFill>
                  <a:prstClr val="white"/>
                </a:solidFill>
                <a:latin typeface="Arial" panose="020B0604020202020204" pitchFamily="34" charset="0"/>
                <a:cs typeface="Arial" panose="020B0604020202020204" pitchFamily="34" charset="0"/>
              </a:endParaRPr>
            </a:p>
          </p:txBody>
        </p:sp>
        <p:sp>
          <p:nvSpPr>
            <p:cNvPr id="33" name="TextBox 32">
              <a:extLst>
                <a:ext uri="{FF2B5EF4-FFF2-40B4-BE49-F238E27FC236}">
                  <a16:creationId xmlns:a16="http://schemas.microsoft.com/office/drawing/2014/main" id="{E914E399-876A-409E-A59A-08E265F4CBD1}"/>
                </a:ext>
              </a:extLst>
            </p:cNvPr>
            <p:cNvSpPr txBox="1"/>
            <p:nvPr/>
          </p:nvSpPr>
          <p:spPr>
            <a:xfrm>
              <a:off x="1701957" y="2696360"/>
              <a:ext cx="755923" cy="446447"/>
            </a:xfrm>
            <a:prstGeom prst="rect">
              <a:avLst/>
            </a:prstGeom>
            <a:noFill/>
          </p:spPr>
          <p:txBody>
            <a:bodyPr wrap="square" rtlCol="0">
              <a:spAutoFit/>
            </a:bodyPr>
            <a:lstStyle/>
            <a:p>
              <a:pPr algn="ctr"/>
              <a:r>
                <a:rPr lang="en-US" sz="788" b="1" dirty="0">
                  <a:solidFill>
                    <a:schemeClr val="tx1">
                      <a:lumMod val="85000"/>
                      <a:lumOff val="15000"/>
                    </a:schemeClr>
                  </a:solidFill>
                  <a:latin typeface="Arial" panose="020B0604020202020204" pitchFamily="34" charset="0"/>
                  <a:cs typeface="Arial" panose="020B0604020202020204" pitchFamily="34" charset="0"/>
                </a:rPr>
                <a:t>ISO </a:t>
              </a:r>
            </a:p>
            <a:p>
              <a:pPr algn="ctr"/>
              <a:r>
                <a:rPr lang="en-US" sz="788" b="1" dirty="0">
                  <a:solidFill>
                    <a:schemeClr val="tx1">
                      <a:lumMod val="85000"/>
                      <a:lumOff val="15000"/>
                    </a:schemeClr>
                  </a:solidFill>
                  <a:latin typeface="Arial" panose="020B0604020202020204" pitchFamily="34" charset="0"/>
                  <a:cs typeface="Arial" panose="020B0604020202020204" pitchFamily="34" charset="0"/>
                </a:rPr>
                <a:t>11238</a:t>
              </a:r>
            </a:p>
          </p:txBody>
        </p:sp>
        <p:grpSp>
          <p:nvGrpSpPr>
            <p:cNvPr id="8" name="Group 7">
              <a:extLst>
                <a:ext uri="{FF2B5EF4-FFF2-40B4-BE49-F238E27FC236}">
                  <a16:creationId xmlns:a16="http://schemas.microsoft.com/office/drawing/2014/main" id="{13B55633-88B1-4FA4-8575-430100DDF23C}"/>
                </a:ext>
              </a:extLst>
            </p:cNvPr>
            <p:cNvGrpSpPr/>
            <p:nvPr/>
          </p:nvGrpSpPr>
          <p:grpSpPr>
            <a:xfrm>
              <a:off x="1671750" y="3548514"/>
              <a:ext cx="825739" cy="633749"/>
              <a:chOff x="5332966" y="304803"/>
              <a:chExt cx="1087439" cy="834070"/>
            </a:xfrm>
          </p:grpSpPr>
          <p:sp>
            <p:nvSpPr>
              <p:cNvPr id="38" name="Rounded Rectangle 50">
                <a:extLst>
                  <a:ext uri="{FF2B5EF4-FFF2-40B4-BE49-F238E27FC236}">
                    <a16:creationId xmlns:a16="http://schemas.microsoft.com/office/drawing/2014/main" id="{F9F46257-17AD-418C-AFA5-D9C68E8C4252}"/>
                  </a:ext>
                </a:extLst>
              </p:cNvPr>
              <p:cNvSpPr/>
              <p:nvPr/>
            </p:nvSpPr>
            <p:spPr>
              <a:xfrm>
                <a:off x="5423803" y="304803"/>
                <a:ext cx="926338" cy="834070"/>
              </a:xfrm>
              <a:prstGeom prst="roundRect">
                <a:avLst>
                  <a:gd name="adj" fmla="val 50000"/>
                </a:avLst>
              </a:prstGeom>
              <a:solidFill>
                <a:schemeClr val="accent6">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200">
                  <a:solidFill>
                    <a:prstClr val="white"/>
                  </a:solidFill>
                  <a:latin typeface="Arial" panose="020B0604020202020204" pitchFamily="34" charset="0"/>
                  <a:cs typeface="Arial" panose="020B0604020202020204" pitchFamily="34" charset="0"/>
                </a:endParaRPr>
              </a:p>
            </p:txBody>
          </p:sp>
          <p:sp>
            <p:nvSpPr>
              <p:cNvPr id="23" name="Oval 22">
                <a:extLst>
                  <a:ext uri="{FF2B5EF4-FFF2-40B4-BE49-F238E27FC236}">
                    <a16:creationId xmlns:a16="http://schemas.microsoft.com/office/drawing/2014/main" id="{A4097032-41E2-495B-ABE1-5D8F4B47C78D}"/>
                  </a:ext>
                </a:extLst>
              </p:cNvPr>
              <p:cNvSpPr/>
              <p:nvPr/>
            </p:nvSpPr>
            <p:spPr>
              <a:xfrm>
                <a:off x="5523092" y="385946"/>
                <a:ext cx="730616" cy="665868"/>
              </a:xfrm>
              <a:prstGeom prst="ellipse">
                <a:avLst/>
              </a:prstGeom>
              <a:gradFill flip="none" rotWithShape="1">
                <a:gsLst>
                  <a:gs pos="0">
                    <a:schemeClr val="bg1">
                      <a:lumMod val="95000"/>
                    </a:schemeClr>
                  </a:gs>
                  <a:gs pos="100000">
                    <a:schemeClr val="bg1">
                      <a:lumMod val="85000"/>
                    </a:schemeClr>
                  </a:gs>
                </a:gsLst>
                <a:lin ang="13500000" scaled="1"/>
                <a:tileRect/>
              </a:gradFill>
              <a:ln>
                <a:solidFill>
                  <a:schemeClr val="bg1"/>
                </a:solidFill>
              </a:ln>
              <a:effectLst>
                <a:outerShdw blurRad="1270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350">
                  <a:solidFill>
                    <a:prstClr val="white"/>
                  </a:solidFill>
                  <a:latin typeface="Arial" panose="020B0604020202020204" pitchFamily="34" charset="0"/>
                  <a:cs typeface="Arial" panose="020B0604020202020204" pitchFamily="34" charset="0"/>
                </a:endParaRPr>
              </a:p>
            </p:txBody>
          </p:sp>
          <p:sp>
            <p:nvSpPr>
              <p:cNvPr id="21" name="TextBox 20">
                <a:extLst>
                  <a:ext uri="{FF2B5EF4-FFF2-40B4-BE49-F238E27FC236}">
                    <a16:creationId xmlns:a16="http://schemas.microsoft.com/office/drawing/2014/main" id="{8013B742-8661-4BD2-A068-3EF2D24C359C}"/>
                  </a:ext>
                </a:extLst>
              </p:cNvPr>
              <p:cNvSpPr txBox="1"/>
              <p:nvPr/>
            </p:nvSpPr>
            <p:spPr>
              <a:xfrm>
                <a:off x="5332966" y="471848"/>
                <a:ext cx="1087439" cy="567085"/>
              </a:xfrm>
              <a:prstGeom prst="rect">
                <a:avLst/>
              </a:prstGeom>
              <a:noFill/>
            </p:spPr>
            <p:txBody>
              <a:bodyPr wrap="square" rtlCol="0">
                <a:spAutoFit/>
              </a:bodyPr>
              <a:lstStyle/>
              <a:p>
                <a:pPr algn="ctr"/>
                <a:r>
                  <a:rPr lang="en-US" sz="750" b="1" dirty="0">
                    <a:solidFill>
                      <a:schemeClr val="tx1">
                        <a:lumMod val="85000"/>
                        <a:lumOff val="15000"/>
                      </a:schemeClr>
                    </a:solidFill>
                    <a:latin typeface="Arial" panose="020B0604020202020204" pitchFamily="34" charset="0"/>
                    <a:cs typeface="Arial" panose="020B0604020202020204" pitchFamily="34" charset="0"/>
                  </a:rPr>
                  <a:t>ISO</a:t>
                </a:r>
              </a:p>
              <a:p>
                <a:pPr algn="ctr"/>
                <a:r>
                  <a:rPr lang="en-US" sz="750" b="1" dirty="0">
                    <a:solidFill>
                      <a:schemeClr val="tx1">
                        <a:lumMod val="85000"/>
                        <a:lumOff val="15000"/>
                      </a:schemeClr>
                    </a:solidFill>
                    <a:latin typeface="Arial" panose="020B0604020202020204" pitchFamily="34" charset="0"/>
                    <a:cs typeface="Arial" panose="020B0604020202020204" pitchFamily="34" charset="0"/>
                  </a:rPr>
                  <a:t> 11240</a:t>
                </a:r>
              </a:p>
            </p:txBody>
          </p:sp>
        </p:grpSp>
        <p:grpSp>
          <p:nvGrpSpPr>
            <p:cNvPr id="19" name="Group 18">
              <a:extLst>
                <a:ext uri="{FF2B5EF4-FFF2-40B4-BE49-F238E27FC236}">
                  <a16:creationId xmlns:a16="http://schemas.microsoft.com/office/drawing/2014/main" id="{87CACC6F-D5C0-4338-BD3E-604B41CFCD61}"/>
                </a:ext>
              </a:extLst>
            </p:cNvPr>
            <p:cNvGrpSpPr/>
            <p:nvPr/>
          </p:nvGrpSpPr>
          <p:grpSpPr>
            <a:xfrm>
              <a:off x="1683024" y="4497689"/>
              <a:ext cx="783880" cy="668869"/>
              <a:chOff x="3553852" y="757989"/>
              <a:chExt cx="709864" cy="589548"/>
            </a:xfrm>
          </p:grpSpPr>
          <p:grpSp>
            <p:nvGrpSpPr>
              <p:cNvPr id="24" name="Group 23">
                <a:extLst>
                  <a:ext uri="{FF2B5EF4-FFF2-40B4-BE49-F238E27FC236}">
                    <a16:creationId xmlns:a16="http://schemas.microsoft.com/office/drawing/2014/main" id="{B6A24F13-7A56-4898-9659-7C0175378AFC}"/>
                  </a:ext>
                </a:extLst>
              </p:cNvPr>
              <p:cNvGrpSpPr/>
              <p:nvPr/>
            </p:nvGrpSpPr>
            <p:grpSpPr>
              <a:xfrm>
                <a:off x="3575011" y="757989"/>
                <a:ext cx="649089" cy="589548"/>
                <a:chOff x="4441005" y="3459894"/>
                <a:chExt cx="2926222" cy="787400"/>
              </a:xfrm>
            </p:grpSpPr>
            <p:sp>
              <p:nvSpPr>
                <p:cNvPr id="28" name="Rounded Rectangle 50">
                  <a:extLst>
                    <a:ext uri="{FF2B5EF4-FFF2-40B4-BE49-F238E27FC236}">
                      <a16:creationId xmlns:a16="http://schemas.microsoft.com/office/drawing/2014/main" id="{B8B33C4A-39C5-48BC-B97B-B0AB9A216238}"/>
                    </a:ext>
                  </a:extLst>
                </p:cNvPr>
                <p:cNvSpPr/>
                <p:nvPr/>
              </p:nvSpPr>
              <p:spPr>
                <a:xfrm>
                  <a:off x="4441005" y="3459894"/>
                  <a:ext cx="2926222" cy="787400"/>
                </a:xfrm>
                <a:prstGeom prst="roundRect">
                  <a:avLst>
                    <a:gd name="adj" fmla="val 50000"/>
                  </a:avLst>
                </a:prstGeom>
                <a:solidFill>
                  <a:srgbClr val="FF000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200">
                    <a:solidFill>
                      <a:prstClr val="white"/>
                    </a:solidFill>
                    <a:latin typeface="Arial" panose="020B0604020202020204" pitchFamily="34" charset="0"/>
                    <a:cs typeface="Arial" panose="020B0604020202020204" pitchFamily="34" charset="0"/>
                  </a:endParaRPr>
                </a:p>
              </p:txBody>
            </p:sp>
            <p:sp>
              <p:nvSpPr>
                <p:cNvPr id="29" name="TextBox 28">
                  <a:hlinkClick r:id="rId4" action="ppaction://hlinksldjump"/>
                  <a:extLst>
                    <a:ext uri="{FF2B5EF4-FFF2-40B4-BE49-F238E27FC236}">
                      <a16:creationId xmlns:a16="http://schemas.microsoft.com/office/drawing/2014/main" id="{96D47048-3393-4B93-B20F-3A22BCA498FF}"/>
                    </a:ext>
                  </a:extLst>
                </p:cNvPr>
                <p:cNvSpPr txBox="1"/>
                <p:nvPr/>
              </p:nvSpPr>
              <p:spPr>
                <a:xfrm>
                  <a:off x="4819624" y="3481234"/>
                  <a:ext cx="2298178" cy="652171"/>
                </a:xfrm>
                <a:prstGeom prst="rect">
                  <a:avLst/>
                </a:prstGeom>
                <a:noFill/>
              </p:spPr>
              <p:txBody>
                <a:bodyPr wrap="square" rtlCol="0">
                  <a:spAutoFit/>
                </a:bodyPr>
                <a:lstStyle/>
                <a:p>
                  <a:pPr algn="ctr"/>
                  <a:r>
                    <a:rPr lang="en-US" sz="2100" b="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 </a:t>
                  </a:r>
                </a:p>
              </p:txBody>
            </p:sp>
          </p:grpSp>
          <p:grpSp>
            <p:nvGrpSpPr>
              <p:cNvPr id="25" name="Group 24">
                <a:extLst>
                  <a:ext uri="{FF2B5EF4-FFF2-40B4-BE49-F238E27FC236}">
                    <a16:creationId xmlns:a16="http://schemas.microsoft.com/office/drawing/2014/main" id="{14D0BCCA-58BD-44CF-AB4D-BF1D1BB98771}"/>
                  </a:ext>
                </a:extLst>
              </p:cNvPr>
              <p:cNvGrpSpPr/>
              <p:nvPr/>
            </p:nvGrpSpPr>
            <p:grpSpPr>
              <a:xfrm>
                <a:off x="3553852" y="808299"/>
                <a:ext cx="709864" cy="477578"/>
                <a:chOff x="2839194" y="683304"/>
                <a:chExt cx="384422" cy="605689"/>
              </a:xfrm>
            </p:grpSpPr>
            <p:sp>
              <p:nvSpPr>
                <p:cNvPr id="26" name="Oval 25">
                  <a:extLst>
                    <a:ext uri="{FF2B5EF4-FFF2-40B4-BE49-F238E27FC236}">
                      <a16:creationId xmlns:a16="http://schemas.microsoft.com/office/drawing/2014/main" id="{64A33AEA-A46C-4521-BFC8-AA0FCB4A61A8}"/>
                    </a:ext>
                  </a:extLst>
                </p:cNvPr>
                <p:cNvSpPr/>
                <p:nvPr/>
              </p:nvSpPr>
              <p:spPr>
                <a:xfrm>
                  <a:off x="2894716" y="683304"/>
                  <a:ext cx="258281" cy="605689"/>
                </a:xfrm>
                <a:prstGeom prst="ellipse">
                  <a:avLst/>
                </a:prstGeom>
                <a:gradFill flip="none" rotWithShape="1">
                  <a:gsLst>
                    <a:gs pos="0">
                      <a:schemeClr val="bg1">
                        <a:lumMod val="95000"/>
                      </a:schemeClr>
                    </a:gs>
                    <a:gs pos="100000">
                      <a:schemeClr val="bg1">
                        <a:lumMod val="85000"/>
                      </a:schemeClr>
                    </a:gs>
                  </a:gsLst>
                  <a:lin ang="13500000" scaled="1"/>
                  <a:tileRect/>
                </a:gradFill>
                <a:ln>
                  <a:solidFill>
                    <a:schemeClr val="bg1"/>
                  </a:solidFill>
                </a:ln>
                <a:effectLst>
                  <a:outerShdw blurRad="1270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350" dirty="0">
                    <a:solidFill>
                      <a:prstClr val="white"/>
                    </a:solidFill>
                    <a:latin typeface="Arial" panose="020B0604020202020204" pitchFamily="34" charset="0"/>
                    <a:cs typeface="Arial" panose="020B0604020202020204" pitchFamily="34" charset="0"/>
                  </a:endParaRPr>
                </a:p>
              </p:txBody>
            </p:sp>
            <p:sp>
              <p:nvSpPr>
                <p:cNvPr id="27" name="TextBox 26">
                  <a:extLst>
                    <a:ext uri="{FF2B5EF4-FFF2-40B4-BE49-F238E27FC236}">
                      <a16:creationId xmlns:a16="http://schemas.microsoft.com/office/drawing/2014/main" id="{49A0E4AF-39AA-460C-BDC9-D7E9F9CBD65B}"/>
                    </a:ext>
                  </a:extLst>
                </p:cNvPr>
                <p:cNvSpPr txBox="1"/>
                <p:nvPr/>
              </p:nvSpPr>
              <p:spPr>
                <a:xfrm>
                  <a:off x="2839194" y="756501"/>
                  <a:ext cx="384422" cy="481666"/>
                </a:xfrm>
                <a:prstGeom prst="rect">
                  <a:avLst/>
                </a:prstGeom>
                <a:noFill/>
              </p:spPr>
              <p:txBody>
                <a:bodyPr wrap="square" rtlCol="0">
                  <a:spAutoFit/>
                </a:bodyPr>
                <a:lstStyle/>
                <a:p>
                  <a:pPr algn="ctr"/>
                  <a:r>
                    <a:rPr lang="en-US" sz="750" b="1" dirty="0">
                      <a:solidFill>
                        <a:schemeClr val="tx1">
                          <a:lumMod val="85000"/>
                          <a:lumOff val="15000"/>
                        </a:schemeClr>
                      </a:solidFill>
                      <a:latin typeface="Arial" panose="020B0604020202020204" pitchFamily="34" charset="0"/>
                      <a:cs typeface="Arial" panose="020B0604020202020204" pitchFamily="34" charset="0"/>
                    </a:rPr>
                    <a:t>ISO </a:t>
                  </a:r>
                </a:p>
                <a:p>
                  <a:pPr algn="ctr"/>
                  <a:r>
                    <a:rPr lang="en-US" sz="750" b="1" dirty="0">
                      <a:solidFill>
                        <a:schemeClr val="tx1">
                          <a:lumMod val="85000"/>
                          <a:lumOff val="15000"/>
                        </a:schemeClr>
                      </a:solidFill>
                      <a:latin typeface="Arial" panose="020B0604020202020204" pitchFamily="34" charset="0"/>
                      <a:cs typeface="Arial" panose="020B0604020202020204" pitchFamily="34" charset="0"/>
                    </a:rPr>
                    <a:t>11239</a:t>
                  </a:r>
                </a:p>
              </p:txBody>
            </p:sp>
          </p:grpSp>
        </p:grpSp>
        <p:grpSp>
          <p:nvGrpSpPr>
            <p:cNvPr id="9" name="Group 8">
              <a:extLst>
                <a:ext uri="{FF2B5EF4-FFF2-40B4-BE49-F238E27FC236}">
                  <a16:creationId xmlns:a16="http://schemas.microsoft.com/office/drawing/2014/main" id="{8493DE55-FDC6-45AE-BADE-FF23BE054C0C}"/>
                </a:ext>
              </a:extLst>
            </p:cNvPr>
            <p:cNvGrpSpPr/>
            <p:nvPr/>
          </p:nvGrpSpPr>
          <p:grpSpPr>
            <a:xfrm>
              <a:off x="1673710" y="5435890"/>
              <a:ext cx="805433" cy="705657"/>
              <a:chOff x="231662" y="3199072"/>
              <a:chExt cx="755923" cy="622773"/>
            </a:xfrm>
          </p:grpSpPr>
          <p:sp>
            <p:nvSpPr>
              <p:cNvPr id="195" name="Rounded Rectangle 30">
                <a:extLst>
                  <a:ext uri="{FF2B5EF4-FFF2-40B4-BE49-F238E27FC236}">
                    <a16:creationId xmlns:a16="http://schemas.microsoft.com/office/drawing/2014/main" id="{26BD149E-4654-400E-B01C-BC104F41DFC9}"/>
                  </a:ext>
                </a:extLst>
              </p:cNvPr>
              <p:cNvSpPr/>
              <p:nvPr/>
            </p:nvSpPr>
            <p:spPr>
              <a:xfrm>
                <a:off x="255670" y="3199072"/>
                <a:ext cx="694494" cy="622773"/>
              </a:xfrm>
              <a:prstGeom prst="roundRect">
                <a:avLst>
                  <a:gd name="adj" fmla="val 50000"/>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013">
                  <a:solidFill>
                    <a:prstClr val="white"/>
                  </a:solidFill>
                  <a:latin typeface="Arial" panose="020B0604020202020204" pitchFamily="34" charset="0"/>
                  <a:cs typeface="Arial" panose="020B0604020202020204" pitchFamily="34" charset="0"/>
                </a:endParaRPr>
              </a:p>
            </p:txBody>
          </p:sp>
          <p:sp>
            <p:nvSpPr>
              <p:cNvPr id="198" name="Oval 197">
                <a:extLst>
                  <a:ext uri="{FF2B5EF4-FFF2-40B4-BE49-F238E27FC236}">
                    <a16:creationId xmlns:a16="http://schemas.microsoft.com/office/drawing/2014/main" id="{CCBDA44A-9897-469B-8DA9-5958E36C3E63}"/>
                  </a:ext>
                </a:extLst>
              </p:cNvPr>
              <p:cNvSpPr/>
              <p:nvPr/>
            </p:nvSpPr>
            <p:spPr>
              <a:xfrm>
                <a:off x="332852" y="3259873"/>
                <a:ext cx="553545" cy="485833"/>
              </a:xfrm>
              <a:prstGeom prst="ellipse">
                <a:avLst/>
              </a:prstGeom>
              <a:gradFill flip="none" rotWithShape="1">
                <a:gsLst>
                  <a:gs pos="0">
                    <a:schemeClr val="bg1">
                      <a:lumMod val="95000"/>
                    </a:schemeClr>
                  </a:gs>
                  <a:gs pos="100000">
                    <a:schemeClr val="bg1">
                      <a:lumMod val="85000"/>
                    </a:schemeClr>
                  </a:gs>
                </a:gsLst>
                <a:lin ang="13500000" scaled="1"/>
                <a:tileRect/>
              </a:gradFill>
              <a:ln>
                <a:solidFill>
                  <a:schemeClr val="bg1"/>
                </a:solidFill>
              </a:ln>
              <a:effectLst>
                <a:outerShdw blurRad="1270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350" dirty="0">
                  <a:solidFill>
                    <a:prstClr val="white"/>
                  </a:solidFill>
                  <a:latin typeface="Arial" panose="020B0604020202020204" pitchFamily="34" charset="0"/>
                  <a:cs typeface="Arial" panose="020B0604020202020204" pitchFamily="34" charset="0"/>
                </a:endParaRPr>
              </a:p>
            </p:txBody>
          </p:sp>
          <p:sp>
            <p:nvSpPr>
              <p:cNvPr id="196" name="TextBox 195">
                <a:extLst>
                  <a:ext uri="{FF2B5EF4-FFF2-40B4-BE49-F238E27FC236}">
                    <a16:creationId xmlns:a16="http://schemas.microsoft.com/office/drawing/2014/main" id="{1E4D20F4-CA76-4E58-A831-C9E9F59AB723}"/>
                  </a:ext>
                </a:extLst>
              </p:cNvPr>
              <p:cNvSpPr txBox="1"/>
              <p:nvPr/>
            </p:nvSpPr>
            <p:spPr>
              <a:xfrm>
                <a:off x="231662" y="3334273"/>
                <a:ext cx="755923" cy="394008"/>
              </a:xfrm>
              <a:prstGeom prst="rect">
                <a:avLst/>
              </a:prstGeom>
              <a:noFill/>
            </p:spPr>
            <p:txBody>
              <a:bodyPr wrap="square" rtlCol="0">
                <a:spAutoFit/>
              </a:bodyPr>
              <a:lstStyle/>
              <a:p>
                <a:pPr algn="ctr"/>
                <a:r>
                  <a:rPr lang="en-US" sz="788" b="1" dirty="0">
                    <a:solidFill>
                      <a:schemeClr val="tx1">
                        <a:lumMod val="85000"/>
                        <a:lumOff val="15000"/>
                      </a:schemeClr>
                    </a:solidFill>
                    <a:latin typeface="Arial" panose="020B0604020202020204" pitchFamily="34" charset="0"/>
                    <a:cs typeface="Arial" panose="020B0604020202020204" pitchFamily="34" charset="0"/>
                  </a:rPr>
                  <a:t>ISO </a:t>
                </a:r>
              </a:p>
              <a:p>
                <a:pPr algn="ctr"/>
                <a:r>
                  <a:rPr lang="en-US" sz="788" b="1" dirty="0">
                    <a:solidFill>
                      <a:schemeClr val="tx1">
                        <a:lumMod val="85000"/>
                        <a:lumOff val="15000"/>
                      </a:schemeClr>
                    </a:solidFill>
                    <a:latin typeface="Arial" panose="020B0604020202020204" pitchFamily="34" charset="0"/>
                    <a:cs typeface="Arial" panose="020B0604020202020204" pitchFamily="34" charset="0"/>
                  </a:rPr>
                  <a:t>11616</a:t>
                </a:r>
              </a:p>
            </p:txBody>
          </p:sp>
        </p:grpSp>
        <p:sp>
          <p:nvSpPr>
            <p:cNvPr id="326" name="TextBox 325">
              <a:extLst>
                <a:ext uri="{FF2B5EF4-FFF2-40B4-BE49-F238E27FC236}">
                  <a16:creationId xmlns:a16="http://schemas.microsoft.com/office/drawing/2014/main" id="{24A052ED-3BF4-4EAD-9B45-D8C83F4DBC54}"/>
                </a:ext>
              </a:extLst>
            </p:cNvPr>
            <p:cNvSpPr txBox="1"/>
            <p:nvPr/>
          </p:nvSpPr>
          <p:spPr>
            <a:xfrm>
              <a:off x="2221425" y="1653496"/>
              <a:ext cx="1309359" cy="769441"/>
            </a:xfrm>
            <a:prstGeom prst="rect">
              <a:avLst/>
            </a:prstGeom>
            <a:noFill/>
          </p:spPr>
          <p:txBody>
            <a:bodyPr wrap="square" rtlCol="0">
              <a:spAutoFit/>
            </a:bodyPr>
            <a:lstStyle/>
            <a:p>
              <a:pPr algn="ctr"/>
              <a:r>
                <a:rPr lang="en-US" sz="1050" b="1" dirty="0">
                  <a:latin typeface="+mj-lt"/>
                  <a:cs typeface="Arial" panose="020B0604020202020204" pitchFamily="34" charset="0"/>
                </a:rPr>
                <a:t>Medicinal Product Identification</a:t>
              </a:r>
            </a:p>
          </p:txBody>
        </p:sp>
        <p:sp>
          <p:nvSpPr>
            <p:cNvPr id="327" name="TextBox 326">
              <a:extLst>
                <a:ext uri="{FF2B5EF4-FFF2-40B4-BE49-F238E27FC236}">
                  <a16:creationId xmlns:a16="http://schemas.microsoft.com/office/drawing/2014/main" id="{05F23DA3-4484-438F-A2E9-DE0E924194CA}"/>
                </a:ext>
              </a:extLst>
            </p:cNvPr>
            <p:cNvSpPr txBox="1"/>
            <p:nvPr/>
          </p:nvSpPr>
          <p:spPr>
            <a:xfrm>
              <a:off x="2296484" y="2692675"/>
              <a:ext cx="1309359" cy="553997"/>
            </a:xfrm>
            <a:prstGeom prst="rect">
              <a:avLst/>
            </a:prstGeom>
            <a:noFill/>
          </p:spPr>
          <p:txBody>
            <a:bodyPr wrap="square" rtlCol="0">
              <a:spAutoFit/>
            </a:bodyPr>
            <a:lstStyle/>
            <a:p>
              <a:pPr algn="ctr"/>
              <a:r>
                <a:rPr lang="en-US" sz="1050" b="1" dirty="0">
                  <a:cs typeface="Arial" panose="020B0604020202020204" pitchFamily="34" charset="0"/>
                </a:rPr>
                <a:t>Substance Identification</a:t>
              </a:r>
            </a:p>
          </p:txBody>
        </p:sp>
        <p:sp>
          <p:nvSpPr>
            <p:cNvPr id="329" name="TextBox 328">
              <a:extLst>
                <a:ext uri="{FF2B5EF4-FFF2-40B4-BE49-F238E27FC236}">
                  <a16:creationId xmlns:a16="http://schemas.microsoft.com/office/drawing/2014/main" id="{06F2BAF4-2FC7-40F7-92C2-848F43E2DD67}"/>
                </a:ext>
              </a:extLst>
            </p:cNvPr>
            <p:cNvSpPr txBox="1"/>
            <p:nvPr/>
          </p:nvSpPr>
          <p:spPr>
            <a:xfrm>
              <a:off x="2283019" y="3628361"/>
              <a:ext cx="1309359" cy="553997"/>
            </a:xfrm>
            <a:prstGeom prst="rect">
              <a:avLst/>
            </a:prstGeom>
            <a:noFill/>
          </p:spPr>
          <p:txBody>
            <a:bodyPr wrap="square" rtlCol="0">
              <a:spAutoFit/>
            </a:bodyPr>
            <a:lstStyle/>
            <a:p>
              <a:pPr algn="ctr"/>
              <a:r>
                <a:rPr lang="en-US" sz="1050" b="1" dirty="0">
                  <a:latin typeface="+mj-lt"/>
                  <a:cs typeface="Arial" panose="020B0604020202020204" pitchFamily="34" charset="0"/>
                </a:rPr>
                <a:t>Units of </a:t>
              </a:r>
            </a:p>
            <a:p>
              <a:pPr algn="ctr"/>
              <a:r>
                <a:rPr lang="en-US" sz="1050" b="1" dirty="0">
                  <a:latin typeface="+mj-lt"/>
                  <a:cs typeface="Arial" panose="020B0604020202020204" pitchFamily="34" charset="0"/>
                </a:rPr>
                <a:t>Measure</a:t>
              </a:r>
            </a:p>
          </p:txBody>
        </p:sp>
        <p:sp>
          <p:nvSpPr>
            <p:cNvPr id="330" name="TextBox 329">
              <a:extLst>
                <a:ext uri="{FF2B5EF4-FFF2-40B4-BE49-F238E27FC236}">
                  <a16:creationId xmlns:a16="http://schemas.microsoft.com/office/drawing/2014/main" id="{1BFF7EE3-78E8-4C1C-A0E4-243BB4851F7E}"/>
                </a:ext>
              </a:extLst>
            </p:cNvPr>
            <p:cNvSpPr txBox="1"/>
            <p:nvPr/>
          </p:nvSpPr>
          <p:spPr>
            <a:xfrm>
              <a:off x="2293235" y="4536080"/>
              <a:ext cx="1309359" cy="677108"/>
            </a:xfrm>
            <a:prstGeom prst="rect">
              <a:avLst/>
            </a:prstGeom>
            <a:noFill/>
          </p:spPr>
          <p:txBody>
            <a:bodyPr wrap="square" rtlCol="0">
              <a:spAutoFit/>
            </a:bodyPr>
            <a:lstStyle/>
            <a:p>
              <a:pPr algn="ctr"/>
              <a:r>
                <a:rPr lang="en-US" sz="900" b="1" dirty="0">
                  <a:cs typeface="Arial" panose="020B0604020202020204" pitchFamily="34" charset="0"/>
                </a:rPr>
                <a:t>Dosage Form &amp; Routes of Administration</a:t>
              </a:r>
            </a:p>
          </p:txBody>
        </p:sp>
        <p:sp>
          <p:nvSpPr>
            <p:cNvPr id="331" name="TextBox 330">
              <a:extLst>
                <a:ext uri="{FF2B5EF4-FFF2-40B4-BE49-F238E27FC236}">
                  <a16:creationId xmlns:a16="http://schemas.microsoft.com/office/drawing/2014/main" id="{17416F5E-24DD-4BA2-AC54-26FE7997DE8F}"/>
                </a:ext>
              </a:extLst>
            </p:cNvPr>
            <p:cNvSpPr txBox="1"/>
            <p:nvPr/>
          </p:nvSpPr>
          <p:spPr>
            <a:xfrm>
              <a:off x="2301143" y="5537799"/>
              <a:ext cx="1309359" cy="492443"/>
            </a:xfrm>
            <a:prstGeom prst="rect">
              <a:avLst/>
            </a:prstGeom>
            <a:noFill/>
          </p:spPr>
          <p:txBody>
            <a:bodyPr wrap="square" rtlCol="0">
              <a:spAutoFit/>
            </a:bodyPr>
            <a:lstStyle/>
            <a:p>
              <a:pPr algn="ctr"/>
              <a:r>
                <a:rPr lang="en-US" sz="900" b="1" dirty="0">
                  <a:cs typeface="Arial" panose="020B0604020202020204" pitchFamily="34" charset="0"/>
                </a:rPr>
                <a:t>Pharmaceutical Product ID</a:t>
              </a:r>
            </a:p>
          </p:txBody>
        </p:sp>
        <p:grpSp>
          <p:nvGrpSpPr>
            <p:cNvPr id="333" name="Group 332">
              <a:extLst>
                <a:ext uri="{FF2B5EF4-FFF2-40B4-BE49-F238E27FC236}">
                  <a16:creationId xmlns:a16="http://schemas.microsoft.com/office/drawing/2014/main" id="{65E8944A-A3F6-4419-A22A-5A887F686E10}"/>
                </a:ext>
              </a:extLst>
            </p:cNvPr>
            <p:cNvGrpSpPr/>
            <p:nvPr/>
          </p:nvGrpSpPr>
          <p:grpSpPr>
            <a:xfrm>
              <a:off x="5182664" y="3156085"/>
              <a:ext cx="1600097" cy="1571973"/>
              <a:chOff x="5441276" y="3224660"/>
              <a:chExt cx="1180314" cy="1219171"/>
            </a:xfrm>
          </p:grpSpPr>
          <p:grpSp>
            <p:nvGrpSpPr>
              <p:cNvPr id="72" name="Group 71">
                <a:extLst>
                  <a:ext uri="{FF2B5EF4-FFF2-40B4-BE49-F238E27FC236}">
                    <a16:creationId xmlns:a16="http://schemas.microsoft.com/office/drawing/2014/main" id="{0C2858D8-04D5-44D3-B9A3-68DCFE698080}"/>
                  </a:ext>
                </a:extLst>
              </p:cNvPr>
              <p:cNvGrpSpPr/>
              <p:nvPr/>
            </p:nvGrpSpPr>
            <p:grpSpPr>
              <a:xfrm>
                <a:off x="5441276" y="3224660"/>
                <a:ext cx="1180314" cy="1219171"/>
                <a:chOff x="3867037" y="3416916"/>
                <a:chExt cx="1335112" cy="1339988"/>
              </a:xfrm>
              <a:solidFill>
                <a:schemeClr val="tx1"/>
              </a:solidFill>
            </p:grpSpPr>
            <p:sp>
              <p:nvSpPr>
                <p:cNvPr id="75" name="Freeform 68">
                  <a:extLst>
                    <a:ext uri="{FF2B5EF4-FFF2-40B4-BE49-F238E27FC236}">
                      <a16:creationId xmlns:a16="http://schemas.microsoft.com/office/drawing/2014/main" id="{1C561D1C-5D33-40D2-831D-F84BF791480A}"/>
                    </a:ext>
                  </a:extLst>
                </p:cNvPr>
                <p:cNvSpPr/>
                <p:nvPr/>
              </p:nvSpPr>
              <p:spPr>
                <a:xfrm>
                  <a:off x="4526837" y="3416916"/>
                  <a:ext cx="675312" cy="1339988"/>
                </a:xfrm>
                <a:custGeom>
                  <a:avLst/>
                  <a:gdLst>
                    <a:gd name="connsiteX0" fmla="*/ 10388 w 1319083"/>
                    <a:gd name="connsiteY0" fmla="*/ 0 h 2617390"/>
                    <a:gd name="connsiteX1" fmla="*/ 1319083 w 1319083"/>
                    <a:gd name="connsiteY1" fmla="*/ 1308695 h 2617390"/>
                    <a:gd name="connsiteX2" fmla="*/ 10388 w 1319083"/>
                    <a:gd name="connsiteY2" fmla="*/ 2617390 h 2617390"/>
                    <a:gd name="connsiteX3" fmla="*/ 0 w 1319083"/>
                    <a:gd name="connsiteY3" fmla="*/ 2616866 h 2617390"/>
                    <a:gd name="connsiteX4" fmla="*/ 0 w 1319083"/>
                    <a:gd name="connsiteY4" fmla="*/ 525 h 2617390"/>
                    <a:gd name="connsiteX5" fmla="*/ 10388 w 1319083"/>
                    <a:gd name="connsiteY5" fmla="*/ 0 h 2617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19083" h="2617390">
                      <a:moveTo>
                        <a:pt x="10388" y="0"/>
                      </a:moveTo>
                      <a:cubicBezTo>
                        <a:pt x="733160" y="0"/>
                        <a:pt x="1319083" y="585923"/>
                        <a:pt x="1319083" y="1308695"/>
                      </a:cubicBezTo>
                      <a:cubicBezTo>
                        <a:pt x="1319083" y="2031467"/>
                        <a:pt x="733160" y="2617390"/>
                        <a:pt x="10388" y="2617390"/>
                      </a:cubicBezTo>
                      <a:lnTo>
                        <a:pt x="0" y="2616866"/>
                      </a:lnTo>
                      <a:lnTo>
                        <a:pt x="0" y="525"/>
                      </a:lnTo>
                      <a:lnTo>
                        <a:pt x="10388" y="0"/>
                      </a:ln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Arial" panose="020B0604020202020204" pitchFamily="34" charset="0"/>
                    <a:cs typeface="Arial" panose="020B0604020202020204" pitchFamily="34" charset="0"/>
                  </a:endParaRPr>
                </a:p>
              </p:txBody>
            </p:sp>
            <p:sp>
              <p:nvSpPr>
                <p:cNvPr id="76" name="Freeform 69">
                  <a:extLst>
                    <a:ext uri="{FF2B5EF4-FFF2-40B4-BE49-F238E27FC236}">
                      <a16:creationId xmlns:a16="http://schemas.microsoft.com/office/drawing/2014/main" id="{3AAEE6AC-C0F1-46C7-92D0-60EFE7E32AF1}"/>
                    </a:ext>
                  </a:extLst>
                </p:cNvPr>
                <p:cNvSpPr/>
                <p:nvPr/>
              </p:nvSpPr>
              <p:spPr>
                <a:xfrm>
                  <a:off x="3867037" y="3417421"/>
                  <a:ext cx="659994" cy="1338978"/>
                </a:xfrm>
                <a:custGeom>
                  <a:avLst/>
                  <a:gdLst>
                    <a:gd name="connsiteX0" fmla="*/ 1289163 w 1289163"/>
                    <a:gd name="connsiteY0" fmla="*/ 0 h 2615418"/>
                    <a:gd name="connsiteX1" fmla="*/ 1289163 w 1289163"/>
                    <a:gd name="connsiteY1" fmla="*/ 2615418 h 2615418"/>
                    <a:gd name="connsiteX2" fmla="*/ 1174889 w 1289163"/>
                    <a:gd name="connsiteY2" fmla="*/ 2609647 h 2615418"/>
                    <a:gd name="connsiteX3" fmla="*/ 0 w 1289163"/>
                    <a:gd name="connsiteY3" fmla="*/ 1307709 h 2615418"/>
                    <a:gd name="connsiteX4" fmla="*/ 1174889 w 1289163"/>
                    <a:gd name="connsiteY4" fmla="*/ 5771 h 2615418"/>
                    <a:gd name="connsiteX5" fmla="*/ 1289163 w 1289163"/>
                    <a:gd name="connsiteY5" fmla="*/ 0 h 2615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9163" h="2615418">
                      <a:moveTo>
                        <a:pt x="1289163" y="0"/>
                      </a:moveTo>
                      <a:lnTo>
                        <a:pt x="1289163" y="2615418"/>
                      </a:lnTo>
                      <a:lnTo>
                        <a:pt x="1174889" y="2609647"/>
                      </a:lnTo>
                      <a:cubicBezTo>
                        <a:pt x="514972" y="2542629"/>
                        <a:pt x="0" y="1985308"/>
                        <a:pt x="0" y="1307709"/>
                      </a:cubicBezTo>
                      <a:cubicBezTo>
                        <a:pt x="0" y="630110"/>
                        <a:pt x="514972" y="72789"/>
                        <a:pt x="1174889" y="5771"/>
                      </a:cubicBezTo>
                      <a:lnTo>
                        <a:pt x="1289163" y="0"/>
                      </a:ln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Arial" panose="020B0604020202020204" pitchFamily="34" charset="0"/>
                    <a:cs typeface="Arial" panose="020B0604020202020204" pitchFamily="34" charset="0"/>
                  </a:endParaRPr>
                </a:p>
              </p:txBody>
            </p:sp>
          </p:grpSp>
          <p:sp>
            <p:nvSpPr>
              <p:cNvPr id="71" name="Oval 70">
                <a:extLst>
                  <a:ext uri="{FF2B5EF4-FFF2-40B4-BE49-F238E27FC236}">
                    <a16:creationId xmlns:a16="http://schemas.microsoft.com/office/drawing/2014/main" id="{7CA1DCB3-456C-49E1-8435-8B2E1DC069BB}"/>
                  </a:ext>
                </a:extLst>
              </p:cNvPr>
              <p:cNvSpPr/>
              <p:nvPr/>
            </p:nvSpPr>
            <p:spPr>
              <a:xfrm>
                <a:off x="5488951" y="3266388"/>
                <a:ext cx="1087843" cy="1119567"/>
              </a:xfrm>
              <a:prstGeom prst="ellipse">
                <a:avLst/>
              </a:prstGeom>
              <a:solidFill>
                <a:srgbClr val="0070C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Arial" panose="020B0604020202020204" pitchFamily="34" charset="0"/>
                  <a:cs typeface="Arial" panose="020B0604020202020204" pitchFamily="34" charset="0"/>
                </a:endParaRPr>
              </a:p>
            </p:txBody>
          </p:sp>
          <p:pic>
            <p:nvPicPr>
              <p:cNvPr id="209" name="Picture 208">
                <a:extLst>
                  <a:ext uri="{FF2B5EF4-FFF2-40B4-BE49-F238E27FC236}">
                    <a16:creationId xmlns:a16="http://schemas.microsoft.com/office/drawing/2014/main" id="{319EA972-2061-4FF6-A643-31670100A574}"/>
                  </a:ext>
                </a:extLst>
              </p:cNvPr>
              <p:cNvPicPr>
                <a:picLocks noChangeAspect="1"/>
              </p:cNvPicPr>
              <p:nvPr/>
            </p:nvPicPr>
            <p:blipFill>
              <a:blip r:embed="rId5">
                <a:clrChange>
                  <a:clrFrom>
                    <a:srgbClr val="007CBC"/>
                  </a:clrFrom>
                  <a:clrTo>
                    <a:srgbClr val="007CBC">
                      <a:alpha val="0"/>
                    </a:srgbClr>
                  </a:clrTo>
                </a:clrChange>
              </a:blip>
              <a:stretch>
                <a:fillRect/>
              </a:stretch>
            </p:blipFill>
            <p:spPr>
              <a:xfrm>
                <a:off x="5530550" y="3265928"/>
                <a:ext cx="1073374" cy="1073374"/>
              </a:xfrm>
              <a:prstGeom prst="rect">
                <a:avLst/>
              </a:prstGeom>
            </p:spPr>
          </p:pic>
        </p:grpSp>
      </p:grpSp>
      <p:grpSp>
        <p:nvGrpSpPr>
          <p:cNvPr id="345" name="Group 344">
            <a:extLst>
              <a:ext uri="{FF2B5EF4-FFF2-40B4-BE49-F238E27FC236}">
                <a16:creationId xmlns:a16="http://schemas.microsoft.com/office/drawing/2014/main" id="{34636619-C79F-40AE-836D-73AE18A2E286}"/>
              </a:ext>
            </a:extLst>
          </p:cNvPr>
          <p:cNvGrpSpPr/>
          <p:nvPr/>
        </p:nvGrpSpPr>
        <p:grpSpPr>
          <a:xfrm>
            <a:off x="6121305" y="2753737"/>
            <a:ext cx="1745378" cy="605194"/>
            <a:chOff x="8161739" y="2528649"/>
            <a:chExt cx="2327171" cy="806925"/>
          </a:xfrm>
        </p:grpSpPr>
        <p:sp>
          <p:nvSpPr>
            <p:cNvPr id="285" name="Round Same Side Corner Rectangle 57">
              <a:extLst>
                <a:ext uri="{FF2B5EF4-FFF2-40B4-BE49-F238E27FC236}">
                  <a16:creationId xmlns:a16="http://schemas.microsoft.com/office/drawing/2014/main" id="{8C3A0467-F0B7-45E5-BDD0-5E156D32C0A5}"/>
                </a:ext>
              </a:extLst>
            </p:cNvPr>
            <p:cNvSpPr/>
            <p:nvPr/>
          </p:nvSpPr>
          <p:spPr>
            <a:xfrm rot="5400000" flipH="1">
              <a:off x="8979043" y="1808308"/>
              <a:ext cx="789526" cy="2230208"/>
            </a:xfrm>
            <a:prstGeom prst="round2SameRect">
              <a:avLst>
                <a:gd name="adj1" fmla="val 46490"/>
                <a:gd name="adj2" fmla="val 0"/>
              </a:avLst>
            </a:prstGeom>
            <a:solidFill>
              <a:schemeClr val="accent5">
                <a:lumMod val="60000"/>
                <a:lumOff val="40000"/>
              </a:schemeClr>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Arial" panose="020B0604020202020204" pitchFamily="34" charset="0"/>
                <a:cs typeface="Arial" panose="020B0604020202020204" pitchFamily="34" charset="0"/>
              </a:endParaRPr>
            </a:p>
          </p:txBody>
        </p:sp>
        <p:sp>
          <p:nvSpPr>
            <p:cNvPr id="286" name="Rectangle 285">
              <a:extLst>
                <a:ext uri="{FF2B5EF4-FFF2-40B4-BE49-F238E27FC236}">
                  <a16:creationId xmlns:a16="http://schemas.microsoft.com/office/drawing/2014/main" id="{BBF70ED0-CF57-45F4-9BBA-E2A7AF8FCB5F}"/>
                </a:ext>
              </a:extLst>
            </p:cNvPr>
            <p:cNvSpPr/>
            <p:nvPr/>
          </p:nvSpPr>
          <p:spPr>
            <a:xfrm flipH="1">
              <a:off x="8491827" y="2539662"/>
              <a:ext cx="101420" cy="786236"/>
            </a:xfrm>
            <a:prstGeom prst="rect">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Arial" panose="020B0604020202020204" pitchFamily="34" charset="0"/>
                <a:cs typeface="Arial" panose="020B0604020202020204" pitchFamily="34" charset="0"/>
              </a:endParaRPr>
            </a:p>
          </p:txBody>
        </p:sp>
        <p:sp>
          <p:nvSpPr>
            <p:cNvPr id="287" name="Isosceles Triangle 286">
              <a:extLst>
                <a:ext uri="{FF2B5EF4-FFF2-40B4-BE49-F238E27FC236}">
                  <a16:creationId xmlns:a16="http://schemas.microsoft.com/office/drawing/2014/main" id="{8939D163-AC7E-472C-8469-CC88C6B49A68}"/>
                </a:ext>
              </a:extLst>
            </p:cNvPr>
            <p:cNvSpPr/>
            <p:nvPr/>
          </p:nvSpPr>
          <p:spPr>
            <a:xfrm rot="19399478" flipH="1">
              <a:off x="8535760" y="2893304"/>
              <a:ext cx="103364" cy="88822"/>
            </a:xfrm>
            <a:prstGeom prst="triangl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Arial" panose="020B0604020202020204" pitchFamily="34" charset="0"/>
                <a:cs typeface="Arial" panose="020B0604020202020204" pitchFamily="34" charset="0"/>
              </a:endParaRPr>
            </a:p>
          </p:txBody>
        </p:sp>
        <p:sp>
          <p:nvSpPr>
            <p:cNvPr id="288" name="Rectangle 287">
              <a:extLst>
                <a:ext uri="{FF2B5EF4-FFF2-40B4-BE49-F238E27FC236}">
                  <a16:creationId xmlns:a16="http://schemas.microsoft.com/office/drawing/2014/main" id="{5B97EEB8-A6BF-45F4-ACC1-B39CC0C78D4B}"/>
                </a:ext>
              </a:extLst>
            </p:cNvPr>
            <p:cNvSpPr/>
            <p:nvPr/>
          </p:nvSpPr>
          <p:spPr>
            <a:xfrm flipH="1">
              <a:off x="8257667" y="2538894"/>
              <a:ext cx="278969" cy="786236"/>
            </a:xfrm>
            <a:prstGeom prst="rect">
              <a:avLst/>
            </a:prstGeom>
            <a:solidFill>
              <a:schemeClr val="accent5">
                <a:lumMod val="75000"/>
              </a:schemeClr>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Arial" panose="020B0604020202020204" pitchFamily="34" charset="0"/>
                <a:cs typeface="Arial" panose="020B0604020202020204" pitchFamily="34" charset="0"/>
              </a:endParaRPr>
            </a:p>
          </p:txBody>
        </p:sp>
        <p:sp>
          <p:nvSpPr>
            <p:cNvPr id="292" name="Rectangle 291">
              <a:extLst>
                <a:ext uri="{FF2B5EF4-FFF2-40B4-BE49-F238E27FC236}">
                  <a16:creationId xmlns:a16="http://schemas.microsoft.com/office/drawing/2014/main" id="{F17EF828-260A-4188-B558-3DE00EFBE525}"/>
                </a:ext>
              </a:extLst>
            </p:cNvPr>
            <p:cNvSpPr/>
            <p:nvPr/>
          </p:nvSpPr>
          <p:spPr>
            <a:xfrm>
              <a:off x="8161739" y="2781577"/>
              <a:ext cx="435683" cy="553997"/>
            </a:xfrm>
            <a:prstGeom prst="rect">
              <a:avLst/>
            </a:prstGeom>
          </p:spPr>
          <p:txBody>
            <a:bodyPr wrap="square">
              <a:spAutoFit/>
            </a:bodyPr>
            <a:lstStyle/>
            <a:p>
              <a:pPr algn="ctr"/>
              <a:r>
                <a:rPr lang="en-US" sz="1050" dirty="0">
                  <a:solidFill>
                    <a:schemeClr val="bg1"/>
                  </a:solidFill>
                  <a:latin typeface="Arial" panose="020B0604020202020204" pitchFamily="34" charset="0"/>
                  <a:cs typeface="Arial" panose="020B0604020202020204" pitchFamily="34" charset="0"/>
                </a:rPr>
                <a:t>02</a:t>
              </a:r>
            </a:p>
          </p:txBody>
        </p:sp>
        <p:sp>
          <p:nvSpPr>
            <p:cNvPr id="302" name="Rounded Rectangle 45">
              <a:extLst>
                <a:ext uri="{FF2B5EF4-FFF2-40B4-BE49-F238E27FC236}">
                  <a16:creationId xmlns:a16="http://schemas.microsoft.com/office/drawing/2014/main" id="{045206EA-78F1-4E09-8531-E6E1DFFB8858}"/>
                </a:ext>
              </a:extLst>
            </p:cNvPr>
            <p:cNvSpPr/>
            <p:nvPr/>
          </p:nvSpPr>
          <p:spPr>
            <a:xfrm>
              <a:off x="9715947" y="2573602"/>
              <a:ext cx="701928" cy="662276"/>
            </a:xfrm>
            <a:prstGeom prst="roundRect">
              <a:avLst>
                <a:gd name="adj" fmla="val 50000"/>
              </a:avLst>
            </a:prstGeom>
            <a:solidFill>
              <a:srgbClr val="25939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200">
                <a:solidFill>
                  <a:prstClr val="white"/>
                </a:solidFill>
                <a:latin typeface="Arial" panose="020B0604020202020204" pitchFamily="34" charset="0"/>
                <a:cs typeface="Arial" panose="020B0604020202020204" pitchFamily="34" charset="0"/>
              </a:endParaRPr>
            </a:p>
          </p:txBody>
        </p:sp>
        <p:sp>
          <p:nvSpPr>
            <p:cNvPr id="304" name="Oval 303">
              <a:extLst>
                <a:ext uri="{FF2B5EF4-FFF2-40B4-BE49-F238E27FC236}">
                  <a16:creationId xmlns:a16="http://schemas.microsoft.com/office/drawing/2014/main" id="{35F729DF-EBDB-4EF6-B427-C64ACEA6BC83}"/>
                </a:ext>
              </a:extLst>
            </p:cNvPr>
            <p:cNvSpPr/>
            <p:nvPr/>
          </p:nvSpPr>
          <p:spPr>
            <a:xfrm>
              <a:off x="9793815" y="2664678"/>
              <a:ext cx="546192" cy="480125"/>
            </a:xfrm>
            <a:prstGeom prst="ellipse">
              <a:avLst/>
            </a:prstGeom>
            <a:gradFill flip="none" rotWithShape="1">
              <a:gsLst>
                <a:gs pos="0">
                  <a:schemeClr val="bg1">
                    <a:lumMod val="95000"/>
                  </a:schemeClr>
                </a:gs>
                <a:gs pos="100000">
                  <a:schemeClr val="bg1">
                    <a:lumMod val="85000"/>
                  </a:schemeClr>
                </a:gs>
              </a:gsLst>
              <a:lin ang="13500000" scaled="1"/>
              <a:tileRect/>
            </a:gradFill>
            <a:ln>
              <a:solidFill>
                <a:schemeClr val="bg1"/>
              </a:solidFill>
            </a:ln>
            <a:effectLst>
              <a:outerShdw blurRad="1270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750">
                <a:solidFill>
                  <a:prstClr val="white"/>
                </a:solidFill>
                <a:latin typeface="Arial" panose="020B0604020202020204" pitchFamily="34" charset="0"/>
                <a:cs typeface="Arial" panose="020B0604020202020204" pitchFamily="34" charset="0"/>
              </a:endParaRPr>
            </a:p>
          </p:txBody>
        </p:sp>
        <p:sp>
          <p:nvSpPr>
            <p:cNvPr id="303" name="TextBox 302">
              <a:extLst>
                <a:ext uri="{FF2B5EF4-FFF2-40B4-BE49-F238E27FC236}">
                  <a16:creationId xmlns:a16="http://schemas.microsoft.com/office/drawing/2014/main" id="{B5BD1F2A-256C-4594-8EDF-ADB5656195BA}"/>
                </a:ext>
              </a:extLst>
            </p:cNvPr>
            <p:cNvSpPr txBox="1"/>
            <p:nvPr/>
          </p:nvSpPr>
          <p:spPr>
            <a:xfrm>
              <a:off x="9690671" y="2717772"/>
              <a:ext cx="755923" cy="446446"/>
            </a:xfrm>
            <a:prstGeom prst="rect">
              <a:avLst/>
            </a:prstGeom>
            <a:noFill/>
          </p:spPr>
          <p:txBody>
            <a:bodyPr wrap="square" rtlCol="0">
              <a:spAutoFit/>
            </a:bodyPr>
            <a:lstStyle/>
            <a:p>
              <a:pPr algn="ctr"/>
              <a:r>
                <a:rPr lang="en-US" sz="788" b="1" dirty="0">
                  <a:solidFill>
                    <a:schemeClr val="tx1">
                      <a:lumMod val="85000"/>
                      <a:lumOff val="15000"/>
                    </a:schemeClr>
                  </a:solidFill>
                  <a:latin typeface="Arial" panose="020B0604020202020204" pitchFamily="34" charset="0"/>
                  <a:cs typeface="Arial" panose="020B0604020202020204" pitchFamily="34" charset="0"/>
                </a:rPr>
                <a:t>ISO </a:t>
              </a:r>
            </a:p>
            <a:p>
              <a:pPr algn="ctr"/>
              <a:r>
                <a:rPr lang="en-US" sz="788" b="1" dirty="0">
                  <a:solidFill>
                    <a:schemeClr val="tx1">
                      <a:lumMod val="85000"/>
                      <a:lumOff val="15000"/>
                    </a:schemeClr>
                  </a:solidFill>
                  <a:latin typeface="Arial" panose="020B0604020202020204" pitchFamily="34" charset="0"/>
                  <a:cs typeface="Arial" panose="020B0604020202020204" pitchFamily="34" charset="0"/>
                </a:rPr>
                <a:t>11238</a:t>
              </a:r>
            </a:p>
          </p:txBody>
        </p:sp>
        <p:sp>
          <p:nvSpPr>
            <p:cNvPr id="334" name="TextBox 333">
              <a:extLst>
                <a:ext uri="{FF2B5EF4-FFF2-40B4-BE49-F238E27FC236}">
                  <a16:creationId xmlns:a16="http://schemas.microsoft.com/office/drawing/2014/main" id="{F6FB57A8-CCA3-4B92-A4D8-EF14252B678C}"/>
                </a:ext>
              </a:extLst>
            </p:cNvPr>
            <p:cNvSpPr txBox="1"/>
            <p:nvPr/>
          </p:nvSpPr>
          <p:spPr>
            <a:xfrm>
              <a:off x="8491827" y="2617088"/>
              <a:ext cx="1360864" cy="677108"/>
            </a:xfrm>
            <a:prstGeom prst="rect">
              <a:avLst/>
            </a:prstGeom>
            <a:noFill/>
          </p:spPr>
          <p:txBody>
            <a:bodyPr wrap="square" rtlCol="0">
              <a:spAutoFit/>
            </a:bodyPr>
            <a:lstStyle/>
            <a:p>
              <a:pPr algn="ctr"/>
              <a:r>
                <a:rPr lang="en-US" sz="900" b="1" dirty="0">
                  <a:solidFill>
                    <a:srgbClr val="FFFF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Unique Ingredient Identifier (UNII)</a:t>
              </a:r>
            </a:p>
          </p:txBody>
        </p:sp>
        <p:pic>
          <p:nvPicPr>
            <p:cNvPr id="335" name="Picture 334" descr="Category:Green &lt;strong&gt;check&lt;/strong&gt; &lt;strong&gt;marks&lt;/strong&gt; - Wikimedia Commons">
              <a:extLst>
                <a:ext uri="{FF2B5EF4-FFF2-40B4-BE49-F238E27FC236}">
                  <a16:creationId xmlns:a16="http://schemas.microsoft.com/office/drawing/2014/main" id="{18AF5255-16B6-4CE3-AA21-B57656848B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09311" y="2687074"/>
              <a:ext cx="488373" cy="500896"/>
            </a:xfrm>
            <a:prstGeom prst="rect">
              <a:avLst/>
            </a:prstGeom>
          </p:spPr>
        </p:pic>
      </p:grpSp>
      <p:grpSp>
        <p:nvGrpSpPr>
          <p:cNvPr id="346" name="Group 345">
            <a:extLst>
              <a:ext uri="{FF2B5EF4-FFF2-40B4-BE49-F238E27FC236}">
                <a16:creationId xmlns:a16="http://schemas.microsoft.com/office/drawing/2014/main" id="{32FB9695-B28C-49FE-99DF-3F608619B125}"/>
              </a:ext>
            </a:extLst>
          </p:cNvPr>
          <p:cNvGrpSpPr/>
          <p:nvPr/>
        </p:nvGrpSpPr>
        <p:grpSpPr>
          <a:xfrm>
            <a:off x="6080778" y="3452482"/>
            <a:ext cx="1803491" cy="616991"/>
            <a:chOff x="8107704" y="3460308"/>
            <a:chExt cx="2404654" cy="822654"/>
          </a:xfrm>
        </p:grpSpPr>
        <p:sp>
          <p:nvSpPr>
            <p:cNvPr id="47" name="Rectangle 46">
              <a:extLst>
                <a:ext uri="{FF2B5EF4-FFF2-40B4-BE49-F238E27FC236}">
                  <a16:creationId xmlns:a16="http://schemas.microsoft.com/office/drawing/2014/main" id="{86DF46FE-17B7-4FB3-A4C1-72B132167AC8}"/>
                </a:ext>
              </a:extLst>
            </p:cNvPr>
            <p:cNvSpPr/>
            <p:nvPr/>
          </p:nvSpPr>
          <p:spPr>
            <a:xfrm>
              <a:off x="8107704" y="3728965"/>
              <a:ext cx="435683" cy="553997"/>
            </a:xfrm>
            <a:prstGeom prst="rect">
              <a:avLst/>
            </a:prstGeom>
          </p:spPr>
          <p:txBody>
            <a:bodyPr wrap="square">
              <a:spAutoFit/>
            </a:bodyPr>
            <a:lstStyle/>
            <a:p>
              <a:pPr algn="ctr"/>
              <a:r>
                <a:rPr lang="en-US" sz="1050" dirty="0">
                  <a:solidFill>
                    <a:schemeClr val="bg1"/>
                  </a:solidFill>
                  <a:latin typeface="Arial" panose="020B0604020202020204" pitchFamily="34" charset="0"/>
                  <a:cs typeface="Arial" panose="020B0604020202020204" pitchFamily="34" charset="0"/>
                </a:rPr>
                <a:t>03</a:t>
              </a:r>
            </a:p>
          </p:txBody>
        </p:sp>
        <p:sp>
          <p:nvSpPr>
            <p:cNvPr id="236" name="Round Same Side Corner Rectangle 52">
              <a:extLst>
                <a:ext uri="{FF2B5EF4-FFF2-40B4-BE49-F238E27FC236}">
                  <a16:creationId xmlns:a16="http://schemas.microsoft.com/office/drawing/2014/main" id="{E0F6300A-5174-4D3B-BE42-8AC74433223B}"/>
                </a:ext>
              </a:extLst>
            </p:cNvPr>
            <p:cNvSpPr/>
            <p:nvPr/>
          </p:nvSpPr>
          <p:spPr>
            <a:xfrm rot="5400000" flipH="1">
              <a:off x="8981166" y="2733611"/>
              <a:ext cx="787880" cy="2241274"/>
            </a:xfrm>
            <a:prstGeom prst="round2SameRect">
              <a:avLst>
                <a:gd name="adj1" fmla="val 50000"/>
                <a:gd name="adj2" fmla="val 0"/>
              </a:avLst>
            </a:prstGeom>
            <a:solidFill>
              <a:schemeClr val="accent6">
                <a:lumMod val="60000"/>
                <a:lumOff val="40000"/>
              </a:schemeClr>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Arial" panose="020B0604020202020204" pitchFamily="34" charset="0"/>
                <a:cs typeface="Arial" panose="020B0604020202020204" pitchFamily="34" charset="0"/>
              </a:endParaRPr>
            </a:p>
          </p:txBody>
        </p:sp>
        <p:sp>
          <p:nvSpPr>
            <p:cNvPr id="237" name="Rectangle 236">
              <a:extLst>
                <a:ext uri="{FF2B5EF4-FFF2-40B4-BE49-F238E27FC236}">
                  <a16:creationId xmlns:a16="http://schemas.microsoft.com/office/drawing/2014/main" id="{6900363F-A046-475C-AAF5-49B07FB5543A}"/>
                </a:ext>
              </a:extLst>
            </p:cNvPr>
            <p:cNvSpPr/>
            <p:nvPr/>
          </p:nvSpPr>
          <p:spPr>
            <a:xfrm flipH="1">
              <a:off x="8491827" y="3461953"/>
              <a:ext cx="101420" cy="786236"/>
            </a:xfrm>
            <a:prstGeom prst="rect">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Arial" panose="020B0604020202020204" pitchFamily="34" charset="0"/>
                <a:cs typeface="Arial" panose="020B0604020202020204" pitchFamily="34" charset="0"/>
              </a:endParaRPr>
            </a:p>
          </p:txBody>
        </p:sp>
        <p:sp>
          <p:nvSpPr>
            <p:cNvPr id="238" name="Isosceles Triangle 237">
              <a:extLst>
                <a:ext uri="{FF2B5EF4-FFF2-40B4-BE49-F238E27FC236}">
                  <a16:creationId xmlns:a16="http://schemas.microsoft.com/office/drawing/2014/main" id="{E7CA7851-9A9E-450A-93F7-BC0160041998}"/>
                </a:ext>
              </a:extLst>
            </p:cNvPr>
            <p:cNvSpPr/>
            <p:nvPr/>
          </p:nvSpPr>
          <p:spPr>
            <a:xfrm rot="19399478" flipH="1">
              <a:off x="8535760" y="3815595"/>
              <a:ext cx="103364" cy="88822"/>
            </a:xfrm>
            <a:prstGeom prst="triangl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Arial" panose="020B0604020202020204" pitchFamily="34" charset="0"/>
                <a:cs typeface="Arial" panose="020B0604020202020204" pitchFamily="34" charset="0"/>
              </a:endParaRPr>
            </a:p>
          </p:txBody>
        </p:sp>
        <p:sp>
          <p:nvSpPr>
            <p:cNvPr id="239" name="Rectangle 238">
              <a:extLst>
                <a:ext uri="{FF2B5EF4-FFF2-40B4-BE49-F238E27FC236}">
                  <a16:creationId xmlns:a16="http://schemas.microsoft.com/office/drawing/2014/main" id="{0F1A4BD3-E61F-400A-91C4-969D07A4066F}"/>
                </a:ext>
              </a:extLst>
            </p:cNvPr>
            <p:cNvSpPr/>
            <p:nvPr/>
          </p:nvSpPr>
          <p:spPr>
            <a:xfrm flipH="1">
              <a:off x="8250294" y="3461953"/>
              <a:ext cx="288669" cy="786236"/>
            </a:xfrm>
            <a:prstGeom prst="rect">
              <a:avLst/>
            </a:prstGeom>
            <a:solidFill>
              <a:schemeClr val="accent6">
                <a:lumMod val="75000"/>
              </a:schemeClr>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Arial" panose="020B0604020202020204" pitchFamily="34" charset="0"/>
                <a:cs typeface="Arial" panose="020B0604020202020204" pitchFamily="34" charset="0"/>
              </a:endParaRPr>
            </a:p>
          </p:txBody>
        </p:sp>
        <p:sp>
          <p:nvSpPr>
            <p:cNvPr id="293" name="Rectangle 292">
              <a:extLst>
                <a:ext uri="{FF2B5EF4-FFF2-40B4-BE49-F238E27FC236}">
                  <a16:creationId xmlns:a16="http://schemas.microsoft.com/office/drawing/2014/main" id="{337BE330-022D-492C-9AE1-6B3347E63D36}"/>
                </a:ext>
              </a:extLst>
            </p:cNvPr>
            <p:cNvSpPr/>
            <p:nvPr/>
          </p:nvSpPr>
          <p:spPr>
            <a:xfrm>
              <a:off x="8175620" y="3695204"/>
              <a:ext cx="435683" cy="553997"/>
            </a:xfrm>
            <a:prstGeom prst="rect">
              <a:avLst/>
            </a:prstGeom>
          </p:spPr>
          <p:txBody>
            <a:bodyPr wrap="square">
              <a:spAutoFit/>
            </a:bodyPr>
            <a:lstStyle/>
            <a:p>
              <a:pPr algn="ctr"/>
              <a:r>
                <a:rPr lang="en-US" sz="1050" dirty="0">
                  <a:solidFill>
                    <a:schemeClr val="bg1"/>
                  </a:solidFill>
                  <a:latin typeface="Arial" panose="020B0604020202020204" pitchFamily="34" charset="0"/>
                  <a:cs typeface="Arial" panose="020B0604020202020204" pitchFamily="34" charset="0"/>
                </a:rPr>
                <a:t>03</a:t>
              </a:r>
            </a:p>
          </p:txBody>
        </p:sp>
        <p:grpSp>
          <p:nvGrpSpPr>
            <p:cNvPr id="305" name="Group 304">
              <a:extLst>
                <a:ext uri="{FF2B5EF4-FFF2-40B4-BE49-F238E27FC236}">
                  <a16:creationId xmlns:a16="http://schemas.microsoft.com/office/drawing/2014/main" id="{C5CE85A3-811C-462F-ADC6-7118F38BA8D8}"/>
                </a:ext>
              </a:extLst>
            </p:cNvPr>
            <p:cNvGrpSpPr/>
            <p:nvPr/>
          </p:nvGrpSpPr>
          <p:grpSpPr>
            <a:xfrm>
              <a:off x="9686619" y="3528659"/>
              <a:ext cx="825739" cy="633749"/>
              <a:chOff x="5332966" y="304803"/>
              <a:chExt cx="1087439" cy="834070"/>
            </a:xfrm>
          </p:grpSpPr>
          <p:sp>
            <p:nvSpPr>
              <p:cNvPr id="306" name="Rounded Rectangle 50">
                <a:extLst>
                  <a:ext uri="{FF2B5EF4-FFF2-40B4-BE49-F238E27FC236}">
                    <a16:creationId xmlns:a16="http://schemas.microsoft.com/office/drawing/2014/main" id="{4586C2EF-3702-4E41-9A94-341AF5C14788}"/>
                  </a:ext>
                </a:extLst>
              </p:cNvPr>
              <p:cNvSpPr/>
              <p:nvPr/>
            </p:nvSpPr>
            <p:spPr>
              <a:xfrm>
                <a:off x="5423803" y="304803"/>
                <a:ext cx="926338" cy="834070"/>
              </a:xfrm>
              <a:prstGeom prst="roundRect">
                <a:avLst>
                  <a:gd name="adj" fmla="val 50000"/>
                </a:avLst>
              </a:prstGeom>
              <a:solidFill>
                <a:schemeClr val="accent6">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200">
                  <a:solidFill>
                    <a:prstClr val="white"/>
                  </a:solidFill>
                  <a:latin typeface="Arial" panose="020B0604020202020204" pitchFamily="34" charset="0"/>
                  <a:cs typeface="Arial" panose="020B0604020202020204" pitchFamily="34" charset="0"/>
                </a:endParaRPr>
              </a:p>
            </p:txBody>
          </p:sp>
          <p:sp>
            <p:nvSpPr>
              <p:cNvPr id="307" name="Oval 306">
                <a:extLst>
                  <a:ext uri="{FF2B5EF4-FFF2-40B4-BE49-F238E27FC236}">
                    <a16:creationId xmlns:a16="http://schemas.microsoft.com/office/drawing/2014/main" id="{CE81617C-A6B6-407A-A54C-C05DE4EFF5EE}"/>
                  </a:ext>
                </a:extLst>
              </p:cNvPr>
              <p:cNvSpPr/>
              <p:nvPr/>
            </p:nvSpPr>
            <p:spPr>
              <a:xfrm>
                <a:off x="5523092" y="385946"/>
                <a:ext cx="730616" cy="665868"/>
              </a:xfrm>
              <a:prstGeom prst="ellipse">
                <a:avLst/>
              </a:prstGeom>
              <a:gradFill flip="none" rotWithShape="1">
                <a:gsLst>
                  <a:gs pos="0">
                    <a:schemeClr val="bg1">
                      <a:lumMod val="95000"/>
                    </a:schemeClr>
                  </a:gs>
                  <a:gs pos="100000">
                    <a:schemeClr val="bg1">
                      <a:lumMod val="85000"/>
                    </a:schemeClr>
                  </a:gs>
                </a:gsLst>
                <a:lin ang="13500000" scaled="1"/>
                <a:tileRect/>
              </a:gradFill>
              <a:ln>
                <a:solidFill>
                  <a:schemeClr val="bg1"/>
                </a:solidFill>
              </a:ln>
              <a:effectLst>
                <a:outerShdw blurRad="1270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350">
                  <a:solidFill>
                    <a:prstClr val="white"/>
                  </a:solidFill>
                  <a:latin typeface="Arial" panose="020B0604020202020204" pitchFamily="34" charset="0"/>
                  <a:cs typeface="Arial" panose="020B0604020202020204" pitchFamily="34" charset="0"/>
                </a:endParaRPr>
              </a:p>
            </p:txBody>
          </p:sp>
          <p:sp>
            <p:nvSpPr>
              <p:cNvPr id="308" name="TextBox 307">
                <a:extLst>
                  <a:ext uri="{FF2B5EF4-FFF2-40B4-BE49-F238E27FC236}">
                    <a16:creationId xmlns:a16="http://schemas.microsoft.com/office/drawing/2014/main" id="{E26FF7CB-4ACA-473C-98E3-8A6E920B4CB7}"/>
                  </a:ext>
                </a:extLst>
              </p:cNvPr>
              <p:cNvSpPr txBox="1"/>
              <p:nvPr/>
            </p:nvSpPr>
            <p:spPr>
              <a:xfrm>
                <a:off x="5332966" y="471848"/>
                <a:ext cx="1087439" cy="567085"/>
              </a:xfrm>
              <a:prstGeom prst="rect">
                <a:avLst/>
              </a:prstGeom>
              <a:noFill/>
            </p:spPr>
            <p:txBody>
              <a:bodyPr wrap="square" rtlCol="0">
                <a:spAutoFit/>
              </a:bodyPr>
              <a:lstStyle/>
              <a:p>
                <a:pPr algn="ctr"/>
                <a:r>
                  <a:rPr lang="en-US" sz="750" b="1" dirty="0">
                    <a:solidFill>
                      <a:schemeClr val="tx1">
                        <a:lumMod val="85000"/>
                        <a:lumOff val="15000"/>
                      </a:schemeClr>
                    </a:solidFill>
                    <a:latin typeface="Arial" panose="020B0604020202020204" pitchFamily="34" charset="0"/>
                    <a:cs typeface="Arial" panose="020B0604020202020204" pitchFamily="34" charset="0"/>
                  </a:rPr>
                  <a:t>ISO</a:t>
                </a:r>
              </a:p>
              <a:p>
                <a:pPr algn="ctr"/>
                <a:r>
                  <a:rPr lang="en-US" sz="750" b="1" dirty="0">
                    <a:solidFill>
                      <a:schemeClr val="tx1">
                        <a:lumMod val="85000"/>
                        <a:lumOff val="15000"/>
                      </a:schemeClr>
                    </a:solidFill>
                    <a:latin typeface="Arial" panose="020B0604020202020204" pitchFamily="34" charset="0"/>
                    <a:cs typeface="Arial" panose="020B0604020202020204" pitchFamily="34" charset="0"/>
                  </a:rPr>
                  <a:t> 11240</a:t>
                </a:r>
              </a:p>
            </p:txBody>
          </p:sp>
        </p:grpSp>
        <p:pic>
          <p:nvPicPr>
            <p:cNvPr id="338" name="Picture 337" descr="Category:Green &lt;strong&gt;check&lt;/strong&gt; &lt;strong&gt;marks&lt;/strong&gt; - Wikimedia Commons">
              <a:extLst>
                <a:ext uri="{FF2B5EF4-FFF2-40B4-BE49-F238E27FC236}">
                  <a16:creationId xmlns:a16="http://schemas.microsoft.com/office/drawing/2014/main" id="{1DC976D9-791A-48A9-8D77-541B69CF24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34017" y="3615218"/>
              <a:ext cx="488373" cy="500896"/>
            </a:xfrm>
            <a:prstGeom prst="rect">
              <a:avLst/>
            </a:prstGeom>
          </p:spPr>
        </p:pic>
        <p:sp>
          <p:nvSpPr>
            <p:cNvPr id="339" name="TextBox 338">
              <a:extLst>
                <a:ext uri="{FF2B5EF4-FFF2-40B4-BE49-F238E27FC236}">
                  <a16:creationId xmlns:a16="http://schemas.microsoft.com/office/drawing/2014/main" id="{C4F09E0E-BC49-4F89-96B6-4C3E0B978224}"/>
                </a:ext>
              </a:extLst>
            </p:cNvPr>
            <p:cNvSpPr txBox="1"/>
            <p:nvPr/>
          </p:nvSpPr>
          <p:spPr>
            <a:xfrm>
              <a:off x="8483520" y="3554989"/>
              <a:ext cx="1468836" cy="630941"/>
            </a:xfrm>
            <a:prstGeom prst="rect">
              <a:avLst/>
            </a:prstGeom>
            <a:noFill/>
          </p:spPr>
          <p:txBody>
            <a:bodyPr wrap="square" rtlCol="0">
              <a:spAutoFit/>
            </a:bodyPr>
            <a:lstStyle/>
            <a:p>
              <a:pPr algn="ctr"/>
              <a:r>
                <a:rPr lang="en-US" sz="825" b="1" dirty="0">
                  <a:solidFill>
                    <a:srgbClr val="FFFF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Unified Code </a:t>
              </a:r>
            </a:p>
            <a:p>
              <a:pPr algn="ctr"/>
              <a:r>
                <a:rPr lang="en-US" sz="825" b="1" dirty="0">
                  <a:solidFill>
                    <a:srgbClr val="FFFF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for Units of Measure (UCUM)</a:t>
              </a:r>
            </a:p>
          </p:txBody>
        </p:sp>
      </p:grpSp>
      <p:grpSp>
        <p:nvGrpSpPr>
          <p:cNvPr id="347" name="Group 346">
            <a:extLst>
              <a:ext uri="{FF2B5EF4-FFF2-40B4-BE49-F238E27FC236}">
                <a16:creationId xmlns:a16="http://schemas.microsoft.com/office/drawing/2014/main" id="{440F67A4-DC27-467B-968E-564D734023EE}"/>
              </a:ext>
            </a:extLst>
          </p:cNvPr>
          <p:cNvGrpSpPr/>
          <p:nvPr/>
        </p:nvGrpSpPr>
        <p:grpSpPr>
          <a:xfrm>
            <a:off x="6122867" y="4188419"/>
            <a:ext cx="1747121" cy="624661"/>
            <a:chOff x="8163822" y="4441556"/>
            <a:chExt cx="2329495" cy="832881"/>
          </a:xfrm>
        </p:grpSpPr>
        <p:sp>
          <p:nvSpPr>
            <p:cNvPr id="277" name="Round Same Side Corner Rectangle 47">
              <a:extLst>
                <a:ext uri="{FF2B5EF4-FFF2-40B4-BE49-F238E27FC236}">
                  <a16:creationId xmlns:a16="http://schemas.microsoft.com/office/drawing/2014/main" id="{2A5D3483-DEFD-4554-B1D8-3334176A421F}"/>
                </a:ext>
              </a:extLst>
            </p:cNvPr>
            <p:cNvSpPr/>
            <p:nvPr/>
          </p:nvSpPr>
          <p:spPr>
            <a:xfrm rot="5400000" flipH="1">
              <a:off x="8978729" y="3717296"/>
              <a:ext cx="787880" cy="2236400"/>
            </a:xfrm>
            <a:prstGeom prst="round2SameRect">
              <a:avLst>
                <a:gd name="adj1" fmla="val 50000"/>
                <a:gd name="adj2" fmla="val 0"/>
              </a:avLst>
            </a:prstGeom>
            <a:solidFill>
              <a:srgbClr val="F12F66">
                <a:alpha val="41961"/>
              </a:srgbClr>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Arial" panose="020B0604020202020204" pitchFamily="34" charset="0"/>
                <a:cs typeface="Arial" panose="020B0604020202020204" pitchFamily="34" charset="0"/>
              </a:endParaRPr>
            </a:p>
          </p:txBody>
        </p:sp>
        <p:sp>
          <p:nvSpPr>
            <p:cNvPr id="278" name="Rectangle 277">
              <a:extLst>
                <a:ext uri="{FF2B5EF4-FFF2-40B4-BE49-F238E27FC236}">
                  <a16:creationId xmlns:a16="http://schemas.microsoft.com/office/drawing/2014/main" id="{AEF9BFA5-5B7F-4EB4-986D-C7599741F9E9}"/>
                </a:ext>
              </a:extLst>
            </p:cNvPr>
            <p:cNvSpPr/>
            <p:nvPr/>
          </p:nvSpPr>
          <p:spPr>
            <a:xfrm flipH="1">
              <a:off x="8491827" y="4443200"/>
              <a:ext cx="101420" cy="786236"/>
            </a:xfrm>
            <a:prstGeom prst="rect">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Arial" panose="020B0604020202020204" pitchFamily="34" charset="0"/>
                <a:cs typeface="Arial" panose="020B0604020202020204" pitchFamily="34" charset="0"/>
              </a:endParaRPr>
            </a:p>
          </p:txBody>
        </p:sp>
        <p:sp>
          <p:nvSpPr>
            <p:cNvPr id="279" name="Isosceles Triangle 278">
              <a:extLst>
                <a:ext uri="{FF2B5EF4-FFF2-40B4-BE49-F238E27FC236}">
                  <a16:creationId xmlns:a16="http://schemas.microsoft.com/office/drawing/2014/main" id="{A6C6884D-10C8-4AB1-9210-33016F28EFB6}"/>
                </a:ext>
              </a:extLst>
            </p:cNvPr>
            <p:cNvSpPr/>
            <p:nvPr/>
          </p:nvSpPr>
          <p:spPr>
            <a:xfrm rot="19399478" flipH="1">
              <a:off x="8535760" y="4796842"/>
              <a:ext cx="103364" cy="88822"/>
            </a:xfrm>
            <a:prstGeom prst="triangl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Arial" panose="020B0604020202020204" pitchFamily="34" charset="0"/>
                <a:cs typeface="Arial" panose="020B0604020202020204" pitchFamily="34" charset="0"/>
              </a:endParaRPr>
            </a:p>
          </p:txBody>
        </p:sp>
        <p:sp>
          <p:nvSpPr>
            <p:cNvPr id="280" name="Rectangle 279">
              <a:extLst>
                <a:ext uri="{FF2B5EF4-FFF2-40B4-BE49-F238E27FC236}">
                  <a16:creationId xmlns:a16="http://schemas.microsoft.com/office/drawing/2014/main" id="{39DEB62C-4885-4948-BE1F-6E954CF1DE75}"/>
                </a:ext>
              </a:extLst>
            </p:cNvPr>
            <p:cNvSpPr/>
            <p:nvPr/>
          </p:nvSpPr>
          <p:spPr>
            <a:xfrm flipH="1">
              <a:off x="8250294" y="4443200"/>
              <a:ext cx="288669" cy="786236"/>
            </a:xfrm>
            <a:prstGeom prst="rect">
              <a:avLst/>
            </a:prstGeom>
            <a:solidFill>
              <a:srgbClr val="FF0000"/>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Arial" panose="020B0604020202020204" pitchFamily="34" charset="0"/>
                <a:cs typeface="Arial" panose="020B0604020202020204" pitchFamily="34" charset="0"/>
              </a:endParaRPr>
            </a:p>
          </p:txBody>
        </p:sp>
        <p:sp>
          <p:nvSpPr>
            <p:cNvPr id="294" name="Rectangle 293">
              <a:extLst>
                <a:ext uri="{FF2B5EF4-FFF2-40B4-BE49-F238E27FC236}">
                  <a16:creationId xmlns:a16="http://schemas.microsoft.com/office/drawing/2014/main" id="{21BD7762-69C3-4041-BD51-2A70A3D37AB8}"/>
                </a:ext>
              </a:extLst>
            </p:cNvPr>
            <p:cNvSpPr/>
            <p:nvPr/>
          </p:nvSpPr>
          <p:spPr>
            <a:xfrm>
              <a:off x="8163822" y="4705109"/>
              <a:ext cx="435683" cy="553997"/>
            </a:xfrm>
            <a:prstGeom prst="rect">
              <a:avLst/>
            </a:prstGeom>
          </p:spPr>
          <p:txBody>
            <a:bodyPr wrap="square">
              <a:spAutoFit/>
            </a:bodyPr>
            <a:lstStyle/>
            <a:p>
              <a:pPr algn="ctr"/>
              <a:r>
                <a:rPr lang="en-US" sz="1050" dirty="0">
                  <a:solidFill>
                    <a:schemeClr val="bg1"/>
                  </a:solidFill>
                  <a:latin typeface="Arial" panose="020B0604020202020204" pitchFamily="34" charset="0"/>
                  <a:cs typeface="Arial" panose="020B0604020202020204" pitchFamily="34" charset="0"/>
                </a:rPr>
                <a:t>04</a:t>
              </a:r>
            </a:p>
          </p:txBody>
        </p:sp>
        <p:grpSp>
          <p:nvGrpSpPr>
            <p:cNvPr id="309" name="Group 308">
              <a:extLst>
                <a:ext uri="{FF2B5EF4-FFF2-40B4-BE49-F238E27FC236}">
                  <a16:creationId xmlns:a16="http://schemas.microsoft.com/office/drawing/2014/main" id="{15997F10-16B7-4D6C-A05B-7D90CA760A01}"/>
                </a:ext>
              </a:extLst>
            </p:cNvPr>
            <p:cNvGrpSpPr/>
            <p:nvPr/>
          </p:nvGrpSpPr>
          <p:grpSpPr>
            <a:xfrm>
              <a:off x="9709437" y="4493894"/>
              <a:ext cx="783880" cy="668869"/>
              <a:chOff x="3553852" y="757989"/>
              <a:chExt cx="709864" cy="589548"/>
            </a:xfrm>
          </p:grpSpPr>
          <p:grpSp>
            <p:nvGrpSpPr>
              <p:cNvPr id="310" name="Group 309">
                <a:extLst>
                  <a:ext uri="{FF2B5EF4-FFF2-40B4-BE49-F238E27FC236}">
                    <a16:creationId xmlns:a16="http://schemas.microsoft.com/office/drawing/2014/main" id="{6A834FA2-2EF2-493B-A208-DF8F46B360FE}"/>
                  </a:ext>
                </a:extLst>
              </p:cNvPr>
              <p:cNvGrpSpPr/>
              <p:nvPr/>
            </p:nvGrpSpPr>
            <p:grpSpPr>
              <a:xfrm>
                <a:off x="3575011" y="757989"/>
                <a:ext cx="649089" cy="589548"/>
                <a:chOff x="4441005" y="3459894"/>
                <a:chExt cx="2926222" cy="787400"/>
              </a:xfrm>
            </p:grpSpPr>
            <p:sp>
              <p:nvSpPr>
                <p:cNvPr id="314" name="Rounded Rectangle 50">
                  <a:extLst>
                    <a:ext uri="{FF2B5EF4-FFF2-40B4-BE49-F238E27FC236}">
                      <a16:creationId xmlns:a16="http://schemas.microsoft.com/office/drawing/2014/main" id="{92C309A2-A98F-4967-AEA5-0DDBEAC9B3B2}"/>
                    </a:ext>
                  </a:extLst>
                </p:cNvPr>
                <p:cNvSpPr/>
                <p:nvPr/>
              </p:nvSpPr>
              <p:spPr>
                <a:xfrm>
                  <a:off x="4441005" y="3459894"/>
                  <a:ext cx="2926222" cy="787400"/>
                </a:xfrm>
                <a:prstGeom prst="roundRect">
                  <a:avLst>
                    <a:gd name="adj" fmla="val 50000"/>
                  </a:avLst>
                </a:prstGeom>
                <a:solidFill>
                  <a:srgbClr val="FF000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200">
                    <a:solidFill>
                      <a:prstClr val="white"/>
                    </a:solidFill>
                    <a:latin typeface="Arial" panose="020B0604020202020204" pitchFamily="34" charset="0"/>
                    <a:cs typeface="Arial" panose="020B0604020202020204" pitchFamily="34" charset="0"/>
                  </a:endParaRPr>
                </a:p>
              </p:txBody>
            </p:sp>
            <p:sp>
              <p:nvSpPr>
                <p:cNvPr id="315" name="TextBox 314">
                  <a:hlinkClick r:id="rId4" action="ppaction://hlinksldjump"/>
                  <a:extLst>
                    <a:ext uri="{FF2B5EF4-FFF2-40B4-BE49-F238E27FC236}">
                      <a16:creationId xmlns:a16="http://schemas.microsoft.com/office/drawing/2014/main" id="{517D10A0-15F4-4341-A8C0-894792581B82}"/>
                    </a:ext>
                  </a:extLst>
                </p:cNvPr>
                <p:cNvSpPr txBox="1"/>
                <p:nvPr/>
              </p:nvSpPr>
              <p:spPr>
                <a:xfrm>
                  <a:off x="4819624" y="3481234"/>
                  <a:ext cx="2298178" cy="652171"/>
                </a:xfrm>
                <a:prstGeom prst="rect">
                  <a:avLst/>
                </a:prstGeom>
                <a:noFill/>
              </p:spPr>
              <p:txBody>
                <a:bodyPr wrap="square" rtlCol="0">
                  <a:spAutoFit/>
                </a:bodyPr>
                <a:lstStyle/>
                <a:p>
                  <a:pPr algn="ctr"/>
                  <a:r>
                    <a:rPr lang="en-US" sz="2100" b="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 </a:t>
                  </a:r>
                </a:p>
              </p:txBody>
            </p:sp>
          </p:grpSp>
          <p:grpSp>
            <p:nvGrpSpPr>
              <p:cNvPr id="311" name="Group 310">
                <a:extLst>
                  <a:ext uri="{FF2B5EF4-FFF2-40B4-BE49-F238E27FC236}">
                    <a16:creationId xmlns:a16="http://schemas.microsoft.com/office/drawing/2014/main" id="{C30C48FF-8BED-4BB4-B26C-53266CE3F441}"/>
                  </a:ext>
                </a:extLst>
              </p:cNvPr>
              <p:cNvGrpSpPr/>
              <p:nvPr/>
            </p:nvGrpSpPr>
            <p:grpSpPr>
              <a:xfrm>
                <a:off x="3553852" y="808299"/>
                <a:ext cx="709864" cy="477578"/>
                <a:chOff x="2839194" y="683304"/>
                <a:chExt cx="384422" cy="605689"/>
              </a:xfrm>
            </p:grpSpPr>
            <p:sp>
              <p:nvSpPr>
                <p:cNvPr id="312" name="Oval 311">
                  <a:extLst>
                    <a:ext uri="{FF2B5EF4-FFF2-40B4-BE49-F238E27FC236}">
                      <a16:creationId xmlns:a16="http://schemas.microsoft.com/office/drawing/2014/main" id="{D93CD3FC-A1B3-496C-8964-6B50FC6CCD5C}"/>
                    </a:ext>
                  </a:extLst>
                </p:cNvPr>
                <p:cNvSpPr/>
                <p:nvPr/>
              </p:nvSpPr>
              <p:spPr>
                <a:xfrm>
                  <a:off x="2894716" y="683304"/>
                  <a:ext cx="258281" cy="605689"/>
                </a:xfrm>
                <a:prstGeom prst="ellipse">
                  <a:avLst/>
                </a:prstGeom>
                <a:gradFill flip="none" rotWithShape="1">
                  <a:gsLst>
                    <a:gs pos="0">
                      <a:schemeClr val="bg1">
                        <a:lumMod val="95000"/>
                      </a:schemeClr>
                    </a:gs>
                    <a:gs pos="100000">
                      <a:schemeClr val="bg1">
                        <a:lumMod val="85000"/>
                      </a:schemeClr>
                    </a:gs>
                  </a:gsLst>
                  <a:lin ang="13500000" scaled="1"/>
                  <a:tileRect/>
                </a:gradFill>
                <a:ln>
                  <a:solidFill>
                    <a:schemeClr val="bg1"/>
                  </a:solidFill>
                </a:ln>
                <a:effectLst>
                  <a:outerShdw blurRad="1270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350" dirty="0">
                    <a:solidFill>
                      <a:prstClr val="white"/>
                    </a:solidFill>
                    <a:latin typeface="Arial" panose="020B0604020202020204" pitchFamily="34" charset="0"/>
                    <a:cs typeface="Arial" panose="020B0604020202020204" pitchFamily="34" charset="0"/>
                  </a:endParaRPr>
                </a:p>
              </p:txBody>
            </p:sp>
            <p:sp>
              <p:nvSpPr>
                <p:cNvPr id="313" name="TextBox 312">
                  <a:extLst>
                    <a:ext uri="{FF2B5EF4-FFF2-40B4-BE49-F238E27FC236}">
                      <a16:creationId xmlns:a16="http://schemas.microsoft.com/office/drawing/2014/main" id="{4C1BC0D0-4A9E-4498-85A7-92067981E94E}"/>
                    </a:ext>
                  </a:extLst>
                </p:cNvPr>
                <p:cNvSpPr txBox="1"/>
                <p:nvPr/>
              </p:nvSpPr>
              <p:spPr>
                <a:xfrm>
                  <a:off x="2839194" y="756501"/>
                  <a:ext cx="384422" cy="481666"/>
                </a:xfrm>
                <a:prstGeom prst="rect">
                  <a:avLst/>
                </a:prstGeom>
                <a:noFill/>
              </p:spPr>
              <p:txBody>
                <a:bodyPr wrap="square" rtlCol="0">
                  <a:spAutoFit/>
                </a:bodyPr>
                <a:lstStyle/>
                <a:p>
                  <a:pPr algn="ctr"/>
                  <a:r>
                    <a:rPr lang="en-US" sz="750" b="1" dirty="0">
                      <a:solidFill>
                        <a:schemeClr val="tx1">
                          <a:lumMod val="85000"/>
                          <a:lumOff val="15000"/>
                        </a:schemeClr>
                      </a:solidFill>
                      <a:latin typeface="Arial" panose="020B0604020202020204" pitchFamily="34" charset="0"/>
                      <a:cs typeface="Arial" panose="020B0604020202020204" pitchFamily="34" charset="0"/>
                    </a:rPr>
                    <a:t>ISO </a:t>
                  </a:r>
                </a:p>
                <a:p>
                  <a:pPr algn="ctr"/>
                  <a:r>
                    <a:rPr lang="en-US" sz="750" b="1" dirty="0">
                      <a:solidFill>
                        <a:schemeClr val="tx1">
                          <a:lumMod val="85000"/>
                          <a:lumOff val="15000"/>
                        </a:schemeClr>
                      </a:solidFill>
                      <a:latin typeface="Arial" panose="020B0604020202020204" pitchFamily="34" charset="0"/>
                      <a:cs typeface="Arial" panose="020B0604020202020204" pitchFamily="34" charset="0"/>
                    </a:rPr>
                    <a:t>11239</a:t>
                  </a:r>
                </a:p>
              </p:txBody>
            </p:sp>
          </p:grpSp>
        </p:grpSp>
        <p:sp>
          <p:nvSpPr>
            <p:cNvPr id="340" name="TextBox 339">
              <a:extLst>
                <a:ext uri="{FF2B5EF4-FFF2-40B4-BE49-F238E27FC236}">
                  <a16:creationId xmlns:a16="http://schemas.microsoft.com/office/drawing/2014/main" id="{336D3CE3-CDF7-4597-B477-5EE44B5678F9}"/>
                </a:ext>
              </a:extLst>
            </p:cNvPr>
            <p:cNvSpPr txBox="1"/>
            <p:nvPr/>
          </p:nvSpPr>
          <p:spPr>
            <a:xfrm>
              <a:off x="8668246" y="4474219"/>
              <a:ext cx="1111193" cy="800218"/>
            </a:xfrm>
            <a:prstGeom prst="rect">
              <a:avLst/>
            </a:prstGeom>
            <a:noFill/>
          </p:spPr>
          <p:txBody>
            <a:bodyPr wrap="square" rtlCol="0">
              <a:spAutoFit/>
            </a:bodyPr>
            <a:lstStyle/>
            <a:p>
              <a:pPr algn="ctr"/>
              <a:r>
                <a:rPr lang="en-US" sz="825" b="1" dirty="0">
                  <a:solidFill>
                    <a:srgbClr val="FFFF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FDA SPL Terminology </a:t>
              </a:r>
            </a:p>
            <a:p>
              <a:pPr algn="ctr"/>
              <a:r>
                <a:rPr lang="en-US" sz="825" b="1" dirty="0">
                  <a:solidFill>
                    <a:srgbClr val="FFFF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mapped to EDQM</a:t>
              </a:r>
            </a:p>
          </p:txBody>
        </p:sp>
        <p:pic>
          <p:nvPicPr>
            <p:cNvPr id="341" name="Picture 340" descr="Ücretsiz vektör çizim: Geri Dönüşüm, Yeşil, Yuvarlak ...">
              <a:extLst>
                <a:ext uri="{FF2B5EF4-FFF2-40B4-BE49-F238E27FC236}">
                  <a16:creationId xmlns:a16="http://schemas.microsoft.com/office/drawing/2014/main" id="{17661D93-1A93-4CB4-B644-D513E5DFC07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945897" y="4707966"/>
              <a:ext cx="337216" cy="343416"/>
            </a:xfrm>
            <a:prstGeom prst="rect">
              <a:avLst/>
            </a:prstGeom>
          </p:spPr>
        </p:pic>
      </p:grpSp>
      <p:grpSp>
        <p:nvGrpSpPr>
          <p:cNvPr id="348" name="Group 347">
            <a:extLst>
              <a:ext uri="{FF2B5EF4-FFF2-40B4-BE49-F238E27FC236}">
                <a16:creationId xmlns:a16="http://schemas.microsoft.com/office/drawing/2014/main" id="{961E8549-E154-4F28-A015-BF5840A082C5}"/>
              </a:ext>
            </a:extLst>
          </p:cNvPr>
          <p:cNvGrpSpPr/>
          <p:nvPr/>
        </p:nvGrpSpPr>
        <p:grpSpPr>
          <a:xfrm>
            <a:off x="6131715" y="4906823"/>
            <a:ext cx="1752554" cy="592145"/>
            <a:chOff x="8175619" y="5393326"/>
            <a:chExt cx="2301193" cy="789526"/>
          </a:xfrm>
        </p:grpSpPr>
        <p:sp>
          <p:nvSpPr>
            <p:cNvPr id="262" name="Round Same Side Corner Rectangle 42">
              <a:extLst>
                <a:ext uri="{FF2B5EF4-FFF2-40B4-BE49-F238E27FC236}">
                  <a16:creationId xmlns:a16="http://schemas.microsoft.com/office/drawing/2014/main" id="{829D9C2B-17DA-49C0-8C6C-371BBD554B39}"/>
                </a:ext>
              </a:extLst>
            </p:cNvPr>
            <p:cNvSpPr/>
            <p:nvPr/>
          </p:nvSpPr>
          <p:spPr>
            <a:xfrm rot="5400000" flipH="1">
              <a:off x="8970878" y="4676917"/>
              <a:ext cx="789526" cy="2222343"/>
            </a:xfrm>
            <a:prstGeom prst="round2SameRect">
              <a:avLst>
                <a:gd name="adj1" fmla="val 50000"/>
                <a:gd name="adj2" fmla="val 0"/>
              </a:avLst>
            </a:prstGeom>
            <a:solidFill>
              <a:schemeClr val="accent1">
                <a:lumMod val="60000"/>
                <a:lumOff val="40000"/>
              </a:schemeClr>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Arial" panose="020B0604020202020204" pitchFamily="34" charset="0"/>
                <a:cs typeface="Arial" panose="020B0604020202020204" pitchFamily="34" charset="0"/>
              </a:endParaRPr>
            </a:p>
          </p:txBody>
        </p:sp>
        <p:sp>
          <p:nvSpPr>
            <p:cNvPr id="263" name="Rectangle 262">
              <a:extLst>
                <a:ext uri="{FF2B5EF4-FFF2-40B4-BE49-F238E27FC236}">
                  <a16:creationId xmlns:a16="http://schemas.microsoft.com/office/drawing/2014/main" id="{825B1F7B-1317-4436-9C0F-BDCF5EFCDE72}"/>
                </a:ext>
              </a:extLst>
            </p:cNvPr>
            <p:cNvSpPr/>
            <p:nvPr/>
          </p:nvSpPr>
          <p:spPr>
            <a:xfrm flipH="1">
              <a:off x="8491827" y="5394970"/>
              <a:ext cx="101420" cy="786236"/>
            </a:xfrm>
            <a:prstGeom prst="rect">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Arial" panose="020B0604020202020204" pitchFamily="34" charset="0"/>
                <a:cs typeface="Arial" panose="020B0604020202020204" pitchFamily="34" charset="0"/>
              </a:endParaRPr>
            </a:p>
          </p:txBody>
        </p:sp>
        <p:sp>
          <p:nvSpPr>
            <p:cNvPr id="264" name="Isosceles Triangle 263">
              <a:extLst>
                <a:ext uri="{FF2B5EF4-FFF2-40B4-BE49-F238E27FC236}">
                  <a16:creationId xmlns:a16="http://schemas.microsoft.com/office/drawing/2014/main" id="{C393B30A-833B-4C2D-8E0F-9B4620F7FBE2}"/>
                </a:ext>
              </a:extLst>
            </p:cNvPr>
            <p:cNvSpPr/>
            <p:nvPr/>
          </p:nvSpPr>
          <p:spPr>
            <a:xfrm rot="19399478" flipH="1">
              <a:off x="8535760" y="5748612"/>
              <a:ext cx="103364" cy="88822"/>
            </a:xfrm>
            <a:prstGeom prst="triangl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Arial" panose="020B0604020202020204" pitchFamily="34" charset="0"/>
                <a:cs typeface="Arial" panose="020B0604020202020204" pitchFamily="34" charset="0"/>
              </a:endParaRPr>
            </a:p>
          </p:txBody>
        </p:sp>
        <p:sp>
          <p:nvSpPr>
            <p:cNvPr id="265" name="Rectangle 264">
              <a:extLst>
                <a:ext uri="{FF2B5EF4-FFF2-40B4-BE49-F238E27FC236}">
                  <a16:creationId xmlns:a16="http://schemas.microsoft.com/office/drawing/2014/main" id="{7C3CFB8B-0053-4958-B0C3-D9FA6DEC6B15}"/>
                </a:ext>
              </a:extLst>
            </p:cNvPr>
            <p:cNvSpPr/>
            <p:nvPr/>
          </p:nvSpPr>
          <p:spPr>
            <a:xfrm flipH="1">
              <a:off x="8250294" y="5394970"/>
              <a:ext cx="288669" cy="786236"/>
            </a:xfrm>
            <a:prstGeom prst="rect">
              <a:avLst/>
            </a:prstGeom>
            <a:solidFill>
              <a:srgbClr val="00B0F0"/>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Arial" panose="020B0604020202020204" pitchFamily="34" charset="0"/>
                <a:cs typeface="Arial" panose="020B0604020202020204" pitchFamily="34" charset="0"/>
              </a:endParaRPr>
            </a:p>
          </p:txBody>
        </p:sp>
        <p:sp>
          <p:nvSpPr>
            <p:cNvPr id="295" name="Rectangle 294">
              <a:extLst>
                <a:ext uri="{FF2B5EF4-FFF2-40B4-BE49-F238E27FC236}">
                  <a16:creationId xmlns:a16="http://schemas.microsoft.com/office/drawing/2014/main" id="{0170D882-4D39-47CB-96DD-0AE7754C17BF}"/>
                </a:ext>
              </a:extLst>
            </p:cNvPr>
            <p:cNvSpPr/>
            <p:nvPr/>
          </p:nvSpPr>
          <p:spPr>
            <a:xfrm>
              <a:off x="8175619" y="5623739"/>
              <a:ext cx="435683" cy="553997"/>
            </a:xfrm>
            <a:prstGeom prst="rect">
              <a:avLst/>
            </a:prstGeom>
          </p:spPr>
          <p:txBody>
            <a:bodyPr wrap="square">
              <a:spAutoFit/>
            </a:bodyPr>
            <a:lstStyle/>
            <a:p>
              <a:pPr algn="ctr"/>
              <a:r>
                <a:rPr lang="en-US" sz="1050" dirty="0">
                  <a:solidFill>
                    <a:schemeClr val="bg1"/>
                  </a:solidFill>
                  <a:latin typeface="Arial" panose="020B0604020202020204" pitchFamily="34" charset="0"/>
                  <a:cs typeface="Arial" panose="020B0604020202020204" pitchFamily="34" charset="0"/>
                </a:rPr>
                <a:t>05</a:t>
              </a:r>
            </a:p>
          </p:txBody>
        </p:sp>
        <p:grpSp>
          <p:nvGrpSpPr>
            <p:cNvPr id="316" name="Group 315">
              <a:extLst>
                <a:ext uri="{FF2B5EF4-FFF2-40B4-BE49-F238E27FC236}">
                  <a16:creationId xmlns:a16="http://schemas.microsoft.com/office/drawing/2014/main" id="{09DE159F-B75E-400C-B30E-30C6D715F40B}"/>
                </a:ext>
              </a:extLst>
            </p:cNvPr>
            <p:cNvGrpSpPr/>
            <p:nvPr/>
          </p:nvGrpSpPr>
          <p:grpSpPr>
            <a:xfrm>
              <a:off x="9659330" y="5438989"/>
              <a:ext cx="805433" cy="705657"/>
              <a:chOff x="275263" y="3199072"/>
              <a:chExt cx="755923" cy="622773"/>
            </a:xfrm>
          </p:grpSpPr>
          <p:sp>
            <p:nvSpPr>
              <p:cNvPr id="317" name="Rounded Rectangle 30">
                <a:extLst>
                  <a:ext uri="{FF2B5EF4-FFF2-40B4-BE49-F238E27FC236}">
                    <a16:creationId xmlns:a16="http://schemas.microsoft.com/office/drawing/2014/main" id="{0D8E7937-B766-42A7-9948-C0232FCC2F93}"/>
                  </a:ext>
                </a:extLst>
              </p:cNvPr>
              <p:cNvSpPr/>
              <p:nvPr/>
            </p:nvSpPr>
            <p:spPr>
              <a:xfrm>
                <a:off x="290522" y="3199072"/>
                <a:ext cx="694494" cy="622773"/>
              </a:xfrm>
              <a:prstGeom prst="roundRect">
                <a:avLst>
                  <a:gd name="adj" fmla="val 50000"/>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013">
                  <a:solidFill>
                    <a:prstClr val="white"/>
                  </a:solidFill>
                  <a:latin typeface="Arial" panose="020B0604020202020204" pitchFamily="34" charset="0"/>
                  <a:cs typeface="Arial" panose="020B0604020202020204" pitchFamily="34" charset="0"/>
                </a:endParaRPr>
              </a:p>
            </p:txBody>
          </p:sp>
          <p:sp>
            <p:nvSpPr>
              <p:cNvPr id="318" name="Oval 317">
                <a:extLst>
                  <a:ext uri="{FF2B5EF4-FFF2-40B4-BE49-F238E27FC236}">
                    <a16:creationId xmlns:a16="http://schemas.microsoft.com/office/drawing/2014/main" id="{C66A1BC0-713B-447D-B9E2-7EFCE874E95A}"/>
                  </a:ext>
                </a:extLst>
              </p:cNvPr>
              <p:cNvSpPr/>
              <p:nvPr/>
            </p:nvSpPr>
            <p:spPr>
              <a:xfrm>
                <a:off x="367704" y="3259873"/>
                <a:ext cx="553545" cy="485833"/>
              </a:xfrm>
              <a:prstGeom prst="ellipse">
                <a:avLst/>
              </a:prstGeom>
              <a:gradFill flip="none" rotWithShape="1">
                <a:gsLst>
                  <a:gs pos="0">
                    <a:schemeClr val="bg1">
                      <a:lumMod val="95000"/>
                    </a:schemeClr>
                  </a:gs>
                  <a:gs pos="100000">
                    <a:schemeClr val="bg1">
                      <a:lumMod val="85000"/>
                    </a:schemeClr>
                  </a:gs>
                </a:gsLst>
                <a:lin ang="13500000" scaled="1"/>
                <a:tileRect/>
              </a:gradFill>
              <a:ln>
                <a:solidFill>
                  <a:schemeClr val="bg1"/>
                </a:solidFill>
              </a:ln>
              <a:effectLst>
                <a:outerShdw blurRad="1270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350" dirty="0">
                  <a:solidFill>
                    <a:prstClr val="white"/>
                  </a:solidFill>
                  <a:latin typeface="Arial" panose="020B0604020202020204" pitchFamily="34" charset="0"/>
                  <a:cs typeface="Arial" panose="020B0604020202020204" pitchFamily="34" charset="0"/>
                </a:endParaRPr>
              </a:p>
            </p:txBody>
          </p:sp>
          <p:sp>
            <p:nvSpPr>
              <p:cNvPr id="319" name="TextBox 318">
                <a:extLst>
                  <a:ext uri="{FF2B5EF4-FFF2-40B4-BE49-F238E27FC236}">
                    <a16:creationId xmlns:a16="http://schemas.microsoft.com/office/drawing/2014/main" id="{E586E517-6FE3-4A50-8DF3-004BB87BF3D9}"/>
                  </a:ext>
                </a:extLst>
              </p:cNvPr>
              <p:cNvSpPr txBox="1"/>
              <p:nvPr/>
            </p:nvSpPr>
            <p:spPr>
              <a:xfrm>
                <a:off x="275263" y="3317287"/>
                <a:ext cx="755923" cy="394008"/>
              </a:xfrm>
              <a:prstGeom prst="rect">
                <a:avLst/>
              </a:prstGeom>
              <a:noFill/>
            </p:spPr>
            <p:txBody>
              <a:bodyPr wrap="square" rtlCol="0">
                <a:spAutoFit/>
              </a:bodyPr>
              <a:lstStyle/>
              <a:p>
                <a:pPr algn="ctr"/>
                <a:r>
                  <a:rPr lang="en-US" sz="788" b="1" dirty="0">
                    <a:solidFill>
                      <a:schemeClr val="tx1">
                        <a:lumMod val="85000"/>
                        <a:lumOff val="15000"/>
                      </a:schemeClr>
                    </a:solidFill>
                    <a:latin typeface="Arial" panose="020B0604020202020204" pitchFamily="34" charset="0"/>
                    <a:cs typeface="Arial" panose="020B0604020202020204" pitchFamily="34" charset="0"/>
                  </a:rPr>
                  <a:t>ISO </a:t>
                </a:r>
              </a:p>
              <a:p>
                <a:pPr algn="ctr"/>
                <a:r>
                  <a:rPr lang="en-US" sz="788" b="1" dirty="0">
                    <a:solidFill>
                      <a:schemeClr val="tx1">
                        <a:lumMod val="85000"/>
                        <a:lumOff val="15000"/>
                      </a:schemeClr>
                    </a:solidFill>
                    <a:latin typeface="Arial" panose="020B0604020202020204" pitchFamily="34" charset="0"/>
                    <a:cs typeface="Arial" panose="020B0604020202020204" pitchFamily="34" charset="0"/>
                  </a:rPr>
                  <a:t>11616</a:t>
                </a:r>
              </a:p>
            </p:txBody>
          </p:sp>
        </p:grpSp>
        <p:sp>
          <p:nvSpPr>
            <p:cNvPr id="337" name="TextBox 336">
              <a:extLst>
                <a:ext uri="{FF2B5EF4-FFF2-40B4-BE49-F238E27FC236}">
                  <a16:creationId xmlns:a16="http://schemas.microsoft.com/office/drawing/2014/main" id="{A6C9DBC8-E842-4C01-8C86-13D86214F50D}"/>
                </a:ext>
              </a:extLst>
            </p:cNvPr>
            <p:cNvSpPr txBox="1"/>
            <p:nvPr/>
          </p:nvSpPr>
          <p:spPr>
            <a:xfrm>
              <a:off x="8476566" y="5560985"/>
              <a:ext cx="1309358" cy="492442"/>
            </a:xfrm>
            <a:prstGeom prst="rect">
              <a:avLst/>
            </a:prstGeom>
            <a:noFill/>
          </p:spPr>
          <p:txBody>
            <a:bodyPr wrap="square" rtlCol="0">
              <a:spAutoFit/>
            </a:bodyPr>
            <a:lstStyle/>
            <a:p>
              <a:pPr algn="ctr"/>
              <a:r>
                <a:rPr lang="en-US" sz="900" b="1" dirty="0">
                  <a:solidFill>
                    <a:srgbClr val="FFFF00"/>
                  </a:solidFill>
                  <a:effectLst>
                    <a:outerShdw blurRad="38100" dist="38100" dir="2700000" algn="tl">
                      <a:srgbClr val="000000">
                        <a:alpha val="43137"/>
                      </a:srgbClr>
                    </a:outerShdw>
                  </a:effectLst>
                  <a:cs typeface="Arial" panose="020B0604020202020204" pitchFamily="34" charset="0"/>
                </a:rPr>
                <a:t>Pharmaceutical Product ID</a:t>
              </a:r>
            </a:p>
          </p:txBody>
        </p:sp>
      </p:grpSp>
      <p:sp>
        <p:nvSpPr>
          <p:cNvPr id="350" name="Slide Number Placeholder 349">
            <a:extLst>
              <a:ext uri="{FF2B5EF4-FFF2-40B4-BE49-F238E27FC236}">
                <a16:creationId xmlns:a16="http://schemas.microsoft.com/office/drawing/2014/main" id="{B9258283-D8F6-4D17-904E-1F98336B96C8}"/>
              </a:ext>
            </a:extLst>
          </p:cNvPr>
          <p:cNvSpPr>
            <a:spLocks noGrp="1"/>
          </p:cNvSpPr>
          <p:nvPr>
            <p:ph type="sldNum" idx="17"/>
          </p:nvPr>
        </p:nvSpPr>
        <p:spPr/>
        <p:txBody>
          <a:bodyPr/>
          <a:lstStyle/>
          <a:p>
            <a:endParaRPr lang="ru-RU" dirty="0"/>
          </a:p>
        </p:txBody>
      </p:sp>
      <p:pic>
        <p:nvPicPr>
          <p:cNvPr id="136" name="Picture 135" descr="Ücretsiz vektör çizim: Geri Dönüşüm, Yeşil, Yuvarlak ...">
            <a:extLst>
              <a:ext uri="{FF2B5EF4-FFF2-40B4-BE49-F238E27FC236}">
                <a16:creationId xmlns:a16="http://schemas.microsoft.com/office/drawing/2014/main" id="{89CB253D-E3FC-48E1-A975-5990EEC82BC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57927" y="5073710"/>
            <a:ext cx="252912" cy="257562"/>
          </a:xfrm>
          <a:prstGeom prst="rect">
            <a:avLst/>
          </a:prstGeom>
        </p:spPr>
      </p:pic>
    </p:spTree>
    <p:extLst>
      <p:ext uri="{BB962C8B-B14F-4D97-AF65-F5344CB8AC3E}">
        <p14:creationId xmlns:p14="http://schemas.microsoft.com/office/powerpoint/2010/main" val="3951148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22"/>
                                        </p:tgtEl>
                                        <p:attrNameLst>
                                          <p:attrName>style.visibility</p:attrName>
                                        </p:attrNameLst>
                                      </p:cBhvr>
                                      <p:to>
                                        <p:strVal val="visible"/>
                                      </p:to>
                                    </p:set>
                                    <p:animEffect transition="in" filter="wipe(left)">
                                      <p:cBhvr>
                                        <p:cTn id="12" dur="500"/>
                                        <p:tgtEl>
                                          <p:spTgt spid="222"/>
                                        </p:tgtEl>
                                      </p:cBhvr>
                                    </p:animEffect>
                                  </p:childTnLst>
                                </p:cTn>
                              </p:par>
                              <p:par>
                                <p:cTn id="13" presetID="22" presetClass="entr" presetSubtype="8"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left)">
                                      <p:cBhvr>
                                        <p:cTn id="15" dur="500"/>
                                        <p:tgtEl>
                                          <p:spTgt spid="4"/>
                                        </p:tgtEl>
                                      </p:cBhvr>
                                    </p:animEffect>
                                  </p:childTnLst>
                                </p:cTn>
                              </p:par>
                              <p:par>
                                <p:cTn id="16" presetID="10" presetClass="entr" presetSubtype="0" fill="hold" nodeType="withEffect">
                                  <p:stCondLst>
                                    <p:cond delay="0"/>
                                  </p:stCondLst>
                                  <p:childTnLst>
                                    <p:set>
                                      <p:cBhvr>
                                        <p:cTn id="17" dur="1" fill="hold">
                                          <p:stCondLst>
                                            <p:cond delay="0"/>
                                          </p:stCondLst>
                                        </p:cTn>
                                        <p:tgtEl>
                                          <p:spTgt spid="349"/>
                                        </p:tgtEl>
                                        <p:attrNameLst>
                                          <p:attrName>style.visibility</p:attrName>
                                        </p:attrNameLst>
                                      </p:cBhvr>
                                      <p:to>
                                        <p:strVal val="visible"/>
                                      </p:to>
                                    </p:set>
                                    <p:animEffect transition="in" filter="fade">
                                      <p:cBhvr>
                                        <p:cTn id="18" dur="500"/>
                                        <p:tgtEl>
                                          <p:spTgt spid="34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45"/>
                                        </p:tgtEl>
                                        <p:attrNameLst>
                                          <p:attrName>style.visibility</p:attrName>
                                        </p:attrNameLst>
                                      </p:cBhvr>
                                      <p:to>
                                        <p:strVal val="visible"/>
                                      </p:to>
                                    </p:set>
                                    <p:animEffect transition="in" filter="fade">
                                      <p:cBhvr>
                                        <p:cTn id="23" dur="500"/>
                                        <p:tgtEl>
                                          <p:spTgt spid="345"/>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46"/>
                                        </p:tgtEl>
                                        <p:attrNameLst>
                                          <p:attrName>style.visibility</p:attrName>
                                        </p:attrNameLst>
                                      </p:cBhvr>
                                      <p:to>
                                        <p:strVal val="visible"/>
                                      </p:to>
                                    </p:set>
                                    <p:animEffect transition="in" filter="fade">
                                      <p:cBhvr>
                                        <p:cTn id="28" dur="500"/>
                                        <p:tgtEl>
                                          <p:spTgt spid="346"/>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347"/>
                                        </p:tgtEl>
                                        <p:attrNameLst>
                                          <p:attrName>style.visibility</p:attrName>
                                        </p:attrNameLst>
                                      </p:cBhvr>
                                      <p:to>
                                        <p:strVal val="visible"/>
                                      </p:to>
                                    </p:set>
                                    <p:animEffect transition="in" filter="fade">
                                      <p:cBhvr>
                                        <p:cTn id="33" dur="500"/>
                                        <p:tgtEl>
                                          <p:spTgt spid="347"/>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348"/>
                                        </p:tgtEl>
                                        <p:attrNameLst>
                                          <p:attrName>style.visibility</p:attrName>
                                        </p:attrNameLst>
                                      </p:cBhvr>
                                      <p:to>
                                        <p:strVal val="visible"/>
                                      </p:to>
                                    </p:set>
                                    <p:animEffect transition="in" filter="fade">
                                      <p:cBhvr>
                                        <p:cTn id="38" dur="500"/>
                                        <p:tgtEl>
                                          <p:spTgt spid="3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Content Placeholder 2"/>
          <p:cNvSpPr>
            <a:spLocks noGrp="1"/>
          </p:cNvSpPr>
          <p:nvPr>
            <p:ph idx="4294967295"/>
          </p:nvPr>
        </p:nvSpPr>
        <p:spPr>
          <a:xfrm>
            <a:off x="338463" y="1629363"/>
            <a:ext cx="8509397" cy="4506576"/>
          </a:xfrm>
        </p:spPr>
        <p:txBody>
          <a:bodyPr>
            <a:noAutofit/>
          </a:bodyPr>
          <a:lstStyle/>
          <a:p>
            <a:r>
              <a:rPr lang="en-US" sz="2100" b="1" dirty="0">
                <a:solidFill>
                  <a:srgbClr val="002060"/>
                </a:solidFill>
                <a:latin typeface="Arial" panose="020B0604020202020204" pitchFamily="34" charset="0"/>
                <a:cs typeface="Arial" panose="020B0604020202020204" pitchFamily="34" charset="0"/>
              </a:rPr>
              <a:t>MPID Description</a:t>
            </a:r>
          </a:p>
          <a:p>
            <a:pPr lvl="1"/>
            <a:r>
              <a:rPr lang="en-US" sz="1800" dirty="0">
                <a:latin typeface="Arial" panose="020B0604020202020204" pitchFamily="34" charset="0"/>
                <a:cs typeface="Arial" panose="020B0604020202020204" pitchFamily="34" charset="0"/>
              </a:rPr>
              <a:t>Data elements and structures for unique identification and exchange of regulated medicinal product information</a:t>
            </a:r>
          </a:p>
          <a:p>
            <a:pPr marL="342900" lvl="1" indent="0">
              <a:buNone/>
            </a:pPr>
            <a:endParaRPr lang="en-US" sz="600" dirty="0">
              <a:latin typeface="Arial" panose="020B0604020202020204" pitchFamily="34" charset="0"/>
              <a:cs typeface="Arial" panose="020B0604020202020204" pitchFamily="34" charset="0"/>
            </a:endParaRPr>
          </a:p>
          <a:p>
            <a:r>
              <a:rPr lang="en-US" sz="2100" b="1" dirty="0">
                <a:solidFill>
                  <a:srgbClr val="0C325C"/>
                </a:solidFill>
                <a:latin typeface="Arial" panose="020B0604020202020204" pitchFamily="34" charset="0"/>
                <a:cs typeface="Arial" panose="020B0604020202020204" pitchFamily="34" charset="0"/>
              </a:rPr>
              <a:t>U.S. National Drug Code (NDC)</a:t>
            </a:r>
            <a:r>
              <a:rPr lang="en-US" sz="2100" dirty="0">
                <a:latin typeface="Arial" panose="020B0604020202020204" pitchFamily="34" charset="0"/>
                <a:cs typeface="Arial" panose="020B0604020202020204" pitchFamily="34" charset="0"/>
              </a:rPr>
              <a:t> is FDA’s regional MPID</a:t>
            </a:r>
          </a:p>
          <a:p>
            <a:pPr lvl="1"/>
            <a:r>
              <a:rPr lang="en-US" sz="1800" dirty="0">
                <a:latin typeface="Arial" panose="020B0604020202020204" pitchFamily="34" charset="0"/>
                <a:cs typeface="Arial" panose="020B0604020202020204" pitchFamily="34" charset="0"/>
              </a:rPr>
              <a:t>First two segments of the NDC code will be used to represent MPID</a:t>
            </a:r>
          </a:p>
          <a:p>
            <a:pPr marL="342900" lvl="1" indent="0">
              <a:buNone/>
            </a:pPr>
            <a:endParaRPr lang="en-US" sz="900" dirty="0">
              <a:latin typeface="Arial" panose="020B0604020202020204" pitchFamily="34" charset="0"/>
              <a:cs typeface="Arial" panose="020B0604020202020204" pitchFamily="34" charset="0"/>
            </a:endParaRPr>
          </a:p>
          <a:p>
            <a:pPr lvl="1"/>
            <a:r>
              <a:rPr lang="en-US" sz="1800" dirty="0">
                <a:latin typeface="Arial" panose="020B0604020202020204" pitchFamily="34" charset="0"/>
                <a:cs typeface="Arial" panose="020B0604020202020204" pitchFamily="34" charset="0"/>
              </a:rPr>
              <a:t>The full NDC will be used to represent the medicinal product at the </a:t>
            </a:r>
            <a:r>
              <a:rPr lang="en-US" sz="1800" u="sng" dirty="0">
                <a:latin typeface="Arial" panose="020B0604020202020204" pitchFamily="34" charset="0"/>
                <a:cs typeface="Arial" panose="020B0604020202020204" pitchFamily="34" charset="0"/>
              </a:rPr>
              <a:t>package</a:t>
            </a:r>
            <a:r>
              <a:rPr lang="en-US" sz="1800" dirty="0">
                <a:latin typeface="Arial" panose="020B0604020202020204" pitchFamily="34" charset="0"/>
                <a:cs typeface="Arial" panose="020B0604020202020204" pitchFamily="34" charset="0"/>
              </a:rPr>
              <a:t> level (known as the PCID)</a:t>
            </a:r>
          </a:p>
          <a:p>
            <a:pPr lvl="3"/>
            <a:r>
              <a:rPr lang="en-US" b="1" dirty="0">
                <a:latin typeface="Arial" panose="020B0604020202020204" pitchFamily="34" charset="0"/>
                <a:cs typeface="Arial" panose="020B0604020202020204" pitchFamily="34" charset="0"/>
              </a:rPr>
              <a:t>Example:</a:t>
            </a:r>
          </a:p>
          <a:p>
            <a:pPr marL="685800" lvl="2" indent="0">
              <a:buNone/>
            </a:pPr>
            <a:endParaRPr lang="en-US" dirty="0">
              <a:latin typeface="Arial" panose="020B0604020202020204" pitchFamily="34" charset="0"/>
              <a:cs typeface="Arial" panose="020B0604020202020204" pitchFamily="34" charset="0"/>
            </a:endParaRPr>
          </a:p>
        </p:txBody>
      </p:sp>
      <p:sp>
        <p:nvSpPr>
          <p:cNvPr id="10" name="Rounded Rectangle 16"/>
          <p:cNvSpPr/>
          <p:nvPr/>
        </p:nvSpPr>
        <p:spPr>
          <a:xfrm>
            <a:off x="1098238" y="722061"/>
            <a:ext cx="6589941" cy="715580"/>
          </a:xfrm>
          <a:prstGeom prst="roundRect">
            <a:avLst>
              <a:gd name="adj" fmla="val 50000"/>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350" dirty="0">
              <a:solidFill>
                <a:prstClr val="white"/>
              </a:solidFill>
              <a:latin typeface="Arial" panose="020B0604020202020204" pitchFamily="34" charset="0"/>
              <a:cs typeface="Arial" panose="020B0604020202020204" pitchFamily="34" charset="0"/>
            </a:endParaRPr>
          </a:p>
        </p:txBody>
      </p:sp>
      <p:grpSp>
        <p:nvGrpSpPr>
          <p:cNvPr id="11" name="Group 10"/>
          <p:cNvGrpSpPr/>
          <p:nvPr/>
        </p:nvGrpSpPr>
        <p:grpSpPr>
          <a:xfrm>
            <a:off x="1098238" y="774467"/>
            <a:ext cx="939230" cy="555684"/>
            <a:chOff x="2856239" y="707060"/>
            <a:chExt cx="356440" cy="564584"/>
          </a:xfrm>
        </p:grpSpPr>
        <p:sp>
          <p:nvSpPr>
            <p:cNvPr id="12" name="Oval 11"/>
            <p:cNvSpPr/>
            <p:nvPr/>
          </p:nvSpPr>
          <p:spPr>
            <a:xfrm>
              <a:off x="2905318" y="707060"/>
              <a:ext cx="258281" cy="564584"/>
            </a:xfrm>
            <a:prstGeom prst="ellipse">
              <a:avLst/>
            </a:prstGeom>
            <a:gradFill flip="none" rotWithShape="1">
              <a:gsLst>
                <a:gs pos="0">
                  <a:schemeClr val="bg1">
                    <a:lumMod val="95000"/>
                  </a:schemeClr>
                </a:gs>
                <a:gs pos="100000">
                  <a:schemeClr val="bg1">
                    <a:lumMod val="85000"/>
                  </a:schemeClr>
                </a:gs>
              </a:gsLst>
              <a:lin ang="13500000" scaled="1"/>
              <a:tileRect/>
            </a:gradFill>
            <a:ln>
              <a:solidFill>
                <a:schemeClr val="bg1"/>
              </a:solidFill>
            </a:ln>
            <a:effectLst>
              <a:outerShdw blurRad="1270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350" dirty="0">
                <a:solidFill>
                  <a:prstClr val="white"/>
                </a:solidFill>
                <a:latin typeface="Arial" panose="020B0604020202020204" pitchFamily="34" charset="0"/>
                <a:cs typeface="Arial" panose="020B0604020202020204" pitchFamily="34" charset="0"/>
              </a:endParaRPr>
            </a:p>
          </p:txBody>
        </p:sp>
        <p:sp>
          <p:nvSpPr>
            <p:cNvPr id="13" name="TextBox 12"/>
            <p:cNvSpPr txBox="1"/>
            <p:nvPr/>
          </p:nvSpPr>
          <p:spPr>
            <a:xfrm>
              <a:off x="2856239" y="743982"/>
              <a:ext cx="356440" cy="515965"/>
            </a:xfrm>
            <a:prstGeom prst="rect">
              <a:avLst/>
            </a:prstGeom>
            <a:noFill/>
          </p:spPr>
          <p:txBody>
            <a:bodyPr wrap="square" rtlCol="0">
              <a:spAutoFit/>
            </a:bodyPr>
            <a:lstStyle/>
            <a:p>
              <a:pPr algn="ctr"/>
              <a:r>
                <a:rPr lang="en-US" sz="1350" b="1" dirty="0">
                  <a:solidFill>
                    <a:schemeClr val="tx1">
                      <a:lumMod val="85000"/>
                      <a:lumOff val="15000"/>
                    </a:schemeClr>
                  </a:solidFill>
                  <a:latin typeface="Arial" panose="020B0604020202020204" pitchFamily="34" charset="0"/>
                  <a:cs typeface="Arial" panose="020B0604020202020204" pitchFamily="34" charset="0"/>
                </a:rPr>
                <a:t>ISO </a:t>
              </a:r>
            </a:p>
            <a:p>
              <a:pPr algn="ctr"/>
              <a:r>
                <a:rPr lang="en-US" sz="1350" b="1" dirty="0">
                  <a:solidFill>
                    <a:schemeClr val="tx1">
                      <a:lumMod val="85000"/>
                      <a:lumOff val="15000"/>
                    </a:schemeClr>
                  </a:solidFill>
                  <a:latin typeface="Arial" panose="020B0604020202020204" pitchFamily="34" charset="0"/>
                  <a:cs typeface="Arial" panose="020B0604020202020204" pitchFamily="34" charset="0"/>
                </a:rPr>
                <a:t>11615 </a:t>
              </a:r>
            </a:p>
          </p:txBody>
        </p:sp>
      </p:grpSp>
      <p:sp>
        <p:nvSpPr>
          <p:cNvPr id="14" name="TextBox 13">
            <a:hlinkClick r:id="rId3" action="ppaction://hlinksldjump"/>
          </p:cNvPr>
          <p:cNvSpPr txBox="1"/>
          <p:nvPr/>
        </p:nvSpPr>
        <p:spPr>
          <a:xfrm>
            <a:off x="2105903" y="856102"/>
            <a:ext cx="5262852" cy="461665"/>
          </a:xfrm>
          <a:prstGeom prst="rect">
            <a:avLst/>
          </a:prstGeom>
          <a:noFill/>
        </p:spPr>
        <p:txBody>
          <a:bodyPr wrap="none" rtlCol="0">
            <a:spAutoFit/>
          </a:bodyPr>
          <a:lstStyle/>
          <a:p>
            <a:pPr algn="ctr">
              <a:defRPr/>
            </a:pPr>
            <a:r>
              <a:rPr lang="en-US" sz="2400" b="1" dirty="0">
                <a:solidFill>
                  <a:prstClr val="white"/>
                </a:solidFill>
                <a:effectLst>
                  <a:outerShdw blurRad="38100" dist="38100" dir="2700000" algn="tl">
                    <a:srgbClr val="000000">
                      <a:alpha val="43137"/>
                    </a:srgbClr>
                  </a:outerShdw>
                </a:effectLst>
                <a:latin typeface="+mj-lt"/>
                <a:cs typeface="Arial" panose="020B0604020202020204" pitchFamily="34" charset="0"/>
              </a:rPr>
              <a:t>Medicinal Product Identification (MPID)</a:t>
            </a:r>
          </a:p>
        </p:txBody>
      </p:sp>
      <p:sp>
        <p:nvSpPr>
          <p:cNvPr id="3" name="TextBox 2"/>
          <p:cNvSpPr txBox="1"/>
          <p:nvPr/>
        </p:nvSpPr>
        <p:spPr>
          <a:xfrm rot="20048438">
            <a:off x="6588176" y="4320976"/>
            <a:ext cx="1439376" cy="738664"/>
          </a:xfrm>
          <a:prstGeom prst="rect">
            <a:avLst/>
          </a:prstGeom>
          <a:solidFill>
            <a:srgbClr val="002060"/>
          </a:solidFill>
        </p:spPr>
        <p:txBody>
          <a:bodyPr wrap="square" rtlCol="0">
            <a:spAutoFit/>
          </a:bodyPr>
          <a:lstStyle/>
          <a:p>
            <a:pPr algn="ctr"/>
            <a:r>
              <a:rPr lang="en-US" sz="2100"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Regional</a:t>
            </a:r>
          </a:p>
          <a:p>
            <a:pPr algn="ctr"/>
            <a:r>
              <a:rPr lang="en-US" sz="2100"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Identifiers</a:t>
            </a:r>
          </a:p>
        </p:txBody>
      </p:sp>
      <p:pic>
        <p:nvPicPr>
          <p:cNvPr id="16" name="Picture 15"/>
          <p:cNvPicPr>
            <a:picLocks noChangeAspect="1"/>
          </p:cNvPicPr>
          <p:nvPr/>
        </p:nvPicPr>
        <p:blipFill>
          <a:blip r:embed="rId4"/>
          <a:stretch>
            <a:fillRect/>
          </a:stretch>
        </p:blipFill>
        <p:spPr>
          <a:xfrm>
            <a:off x="3578926" y="4530638"/>
            <a:ext cx="2028470" cy="1395997"/>
          </a:xfrm>
          <a:prstGeom prst="rect">
            <a:avLst/>
          </a:prstGeom>
        </p:spPr>
      </p:pic>
      <p:sp>
        <p:nvSpPr>
          <p:cNvPr id="2" name="Slide Number Placeholder 1">
            <a:extLst>
              <a:ext uri="{FF2B5EF4-FFF2-40B4-BE49-F238E27FC236}">
                <a16:creationId xmlns:a16="http://schemas.microsoft.com/office/drawing/2014/main" id="{448535D1-B821-4AA0-8CA7-317209D106B0}"/>
              </a:ext>
            </a:extLst>
          </p:cNvPr>
          <p:cNvSpPr>
            <a:spLocks noGrp="1"/>
          </p:cNvSpPr>
          <p:nvPr>
            <p:ph type="sldNum" idx="17"/>
          </p:nvPr>
        </p:nvSpPr>
        <p:spPr/>
        <p:txBody>
          <a:bodyPr/>
          <a:lstStyle/>
          <a:p>
            <a:endParaRPr lang="ru-RU" dirty="0"/>
          </a:p>
        </p:txBody>
      </p:sp>
    </p:spTree>
    <p:extLst>
      <p:ext uri="{BB962C8B-B14F-4D97-AF65-F5344CB8AC3E}">
        <p14:creationId xmlns:p14="http://schemas.microsoft.com/office/powerpoint/2010/main" val="42491779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16"/>
          <p:cNvSpPr/>
          <p:nvPr/>
        </p:nvSpPr>
        <p:spPr>
          <a:xfrm>
            <a:off x="1040277" y="780274"/>
            <a:ext cx="6762495" cy="715580"/>
          </a:xfrm>
          <a:prstGeom prst="roundRect">
            <a:avLst>
              <a:gd name="adj" fmla="val 50000"/>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350" dirty="0">
              <a:solidFill>
                <a:prstClr val="white"/>
              </a:solidFill>
              <a:latin typeface="Arial" panose="020B0604020202020204" pitchFamily="34" charset="0"/>
              <a:cs typeface="Arial" panose="020B0604020202020204" pitchFamily="34" charset="0"/>
            </a:endParaRPr>
          </a:p>
        </p:txBody>
      </p:sp>
      <p:grpSp>
        <p:nvGrpSpPr>
          <p:cNvPr id="5" name="Group 4"/>
          <p:cNvGrpSpPr/>
          <p:nvPr/>
        </p:nvGrpSpPr>
        <p:grpSpPr>
          <a:xfrm>
            <a:off x="1040277" y="857705"/>
            <a:ext cx="809183" cy="515759"/>
            <a:chOff x="2858461" y="689967"/>
            <a:chExt cx="351994" cy="581677"/>
          </a:xfrm>
        </p:grpSpPr>
        <p:sp>
          <p:nvSpPr>
            <p:cNvPr id="6" name="Oval 5"/>
            <p:cNvSpPr/>
            <p:nvPr/>
          </p:nvSpPr>
          <p:spPr>
            <a:xfrm>
              <a:off x="2905318" y="707060"/>
              <a:ext cx="258281" cy="564584"/>
            </a:xfrm>
            <a:prstGeom prst="ellipse">
              <a:avLst/>
            </a:prstGeom>
            <a:gradFill flip="none" rotWithShape="1">
              <a:gsLst>
                <a:gs pos="0">
                  <a:schemeClr val="bg1">
                    <a:lumMod val="95000"/>
                  </a:schemeClr>
                </a:gs>
                <a:gs pos="100000">
                  <a:schemeClr val="bg1">
                    <a:lumMod val="85000"/>
                  </a:schemeClr>
                </a:gs>
              </a:gsLst>
              <a:lin ang="13500000" scaled="1"/>
              <a:tileRect/>
            </a:gradFill>
            <a:ln>
              <a:solidFill>
                <a:schemeClr val="bg1"/>
              </a:solidFill>
            </a:ln>
            <a:effectLst>
              <a:outerShdw blurRad="1270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350" dirty="0">
                <a:solidFill>
                  <a:prstClr val="white"/>
                </a:solidFill>
                <a:latin typeface="Arial" panose="020B0604020202020204" pitchFamily="34" charset="0"/>
                <a:cs typeface="Arial" panose="020B0604020202020204" pitchFamily="34" charset="0"/>
              </a:endParaRPr>
            </a:p>
          </p:txBody>
        </p:sp>
        <p:sp>
          <p:nvSpPr>
            <p:cNvPr id="7" name="TextBox 6"/>
            <p:cNvSpPr txBox="1"/>
            <p:nvPr/>
          </p:nvSpPr>
          <p:spPr>
            <a:xfrm>
              <a:off x="2858461" y="689967"/>
              <a:ext cx="351994" cy="572736"/>
            </a:xfrm>
            <a:prstGeom prst="rect">
              <a:avLst/>
            </a:prstGeom>
            <a:noFill/>
          </p:spPr>
          <p:txBody>
            <a:bodyPr wrap="square" rtlCol="0">
              <a:spAutoFit/>
            </a:bodyPr>
            <a:lstStyle/>
            <a:p>
              <a:pPr algn="ctr"/>
              <a:r>
                <a:rPr lang="en-US" sz="1350" b="1" dirty="0">
                  <a:solidFill>
                    <a:schemeClr val="tx1">
                      <a:lumMod val="85000"/>
                      <a:lumOff val="15000"/>
                    </a:schemeClr>
                  </a:solidFill>
                  <a:latin typeface="Arial" panose="020B0604020202020204" pitchFamily="34" charset="0"/>
                  <a:cs typeface="Arial" panose="020B0604020202020204" pitchFamily="34" charset="0"/>
                </a:rPr>
                <a:t>ISO </a:t>
              </a:r>
            </a:p>
            <a:p>
              <a:pPr algn="ctr"/>
              <a:r>
                <a:rPr lang="en-US" sz="1350" b="1" dirty="0">
                  <a:solidFill>
                    <a:schemeClr val="tx1">
                      <a:lumMod val="85000"/>
                      <a:lumOff val="15000"/>
                    </a:schemeClr>
                  </a:solidFill>
                  <a:latin typeface="Arial" panose="020B0604020202020204" pitchFamily="34" charset="0"/>
                  <a:cs typeface="Arial" panose="020B0604020202020204" pitchFamily="34" charset="0"/>
                </a:rPr>
                <a:t>11615 </a:t>
              </a:r>
            </a:p>
          </p:txBody>
        </p:sp>
      </p:grpSp>
      <p:sp>
        <p:nvSpPr>
          <p:cNvPr id="9" name="Content Placeholder 2"/>
          <p:cNvSpPr txBox="1">
            <a:spLocks/>
          </p:cNvSpPr>
          <p:nvPr/>
        </p:nvSpPr>
        <p:spPr>
          <a:xfrm>
            <a:off x="240384" y="1660102"/>
            <a:ext cx="8165969" cy="4460339"/>
          </a:xfrm>
          <a:prstGeom prst="rect">
            <a:avLst/>
          </a:prstGeom>
        </p:spPr>
        <p:txBody>
          <a:bodyPr vert="horz" lIns="68580" tIns="34290" rIns="68580" bIns="3429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b="1" dirty="0">
                <a:solidFill>
                  <a:srgbClr val="002060"/>
                </a:solidFill>
                <a:latin typeface="Arial" panose="020B0604020202020204" pitchFamily="34" charset="0"/>
                <a:cs typeface="Arial" panose="020B0604020202020204" pitchFamily="34" charset="0"/>
              </a:rPr>
              <a:t>MPID Exchange Standard (ISO/TS20443)</a:t>
            </a:r>
          </a:p>
          <a:p>
            <a:pPr lvl="1"/>
            <a:r>
              <a:rPr lang="en-US" sz="2000" dirty="0">
                <a:latin typeface="Arial" panose="020B0604020202020204" pitchFamily="34" charset="0"/>
                <a:cs typeface="Arial" panose="020B0604020202020204" pitchFamily="34" charset="0"/>
              </a:rPr>
              <a:t>FDA uses SPL (HL7 v3 message) for labeling and drug listing and registration submissions, and does not currently have plans to change</a:t>
            </a:r>
          </a:p>
          <a:p>
            <a:pPr lvl="2"/>
            <a:r>
              <a:rPr lang="en-US" sz="1800" dirty="0">
                <a:latin typeface="Arial" panose="020B0604020202020204" pitchFamily="34" charset="0"/>
                <a:cs typeface="Arial" panose="020B0604020202020204" pitchFamily="34" charset="0"/>
              </a:rPr>
              <a:t>FDA determined that the MPID required components are captured in the SPL label</a:t>
            </a:r>
          </a:p>
          <a:p>
            <a:pPr lvl="2"/>
            <a:r>
              <a:rPr lang="en-US" sz="1800" dirty="0">
                <a:latin typeface="Arial" panose="020B0604020202020204" pitchFamily="34" charset="0"/>
                <a:cs typeface="Arial" panose="020B0604020202020204" pitchFamily="34" charset="0"/>
              </a:rPr>
              <a:t>Indication will be captured prospectively via regulatory submissions</a:t>
            </a:r>
          </a:p>
          <a:p>
            <a:pPr marL="685800" lvl="2" indent="0">
              <a:buNone/>
            </a:pPr>
            <a:endParaRPr lang="en-US" sz="800" dirty="0">
              <a:latin typeface="Arial" panose="020B0604020202020204" pitchFamily="34" charset="0"/>
              <a:cs typeface="Arial" panose="020B0604020202020204" pitchFamily="34" charset="0"/>
            </a:endParaRPr>
          </a:p>
          <a:p>
            <a:pPr lvl="1"/>
            <a:r>
              <a:rPr lang="en-US" sz="2000" dirty="0">
                <a:latin typeface="Arial" panose="020B0604020202020204" pitchFamily="34" charset="0"/>
                <a:cs typeface="Arial" panose="020B0604020202020204" pitchFamily="34" charset="0"/>
              </a:rPr>
              <a:t>FDA is collaborating with EMA to develop and test HL7 Fast Healthcare Interoperability Resource (FHIR) for information exchange</a:t>
            </a:r>
          </a:p>
          <a:p>
            <a:pPr lvl="2"/>
            <a:r>
              <a:rPr lang="en-US" sz="1800" dirty="0">
                <a:latin typeface="Arial" panose="020B0604020202020204" pitchFamily="34" charset="0"/>
                <a:cs typeface="Arial" panose="020B0604020202020204" pitchFamily="34" charset="0"/>
              </a:rPr>
              <a:t>Test will ensure adherence to the ISO (TS20443) technical specification, *and*</a:t>
            </a:r>
          </a:p>
          <a:p>
            <a:pPr lvl="2"/>
            <a:r>
              <a:rPr lang="en-US" sz="1800" dirty="0">
                <a:latin typeface="Arial" panose="020B0604020202020204" pitchFamily="34" charset="0"/>
                <a:cs typeface="Arial" panose="020B0604020202020204" pitchFamily="34" charset="0"/>
              </a:rPr>
              <a:t>FDA will evaluate and determine steps necessary to accept FHIR messages as well as SPL</a:t>
            </a:r>
          </a:p>
        </p:txBody>
      </p:sp>
      <p:sp>
        <p:nvSpPr>
          <p:cNvPr id="2" name="Slide Number Placeholder 1">
            <a:extLst>
              <a:ext uri="{FF2B5EF4-FFF2-40B4-BE49-F238E27FC236}">
                <a16:creationId xmlns:a16="http://schemas.microsoft.com/office/drawing/2014/main" id="{82F4AD96-8CA6-4A40-9E09-13E8AE1EFEFA}"/>
              </a:ext>
            </a:extLst>
          </p:cNvPr>
          <p:cNvSpPr>
            <a:spLocks noGrp="1"/>
          </p:cNvSpPr>
          <p:nvPr>
            <p:ph type="sldNum" idx="17"/>
          </p:nvPr>
        </p:nvSpPr>
        <p:spPr/>
        <p:txBody>
          <a:bodyPr/>
          <a:lstStyle/>
          <a:p>
            <a:endParaRPr lang="ru-RU" dirty="0"/>
          </a:p>
        </p:txBody>
      </p:sp>
      <p:sp>
        <p:nvSpPr>
          <p:cNvPr id="10" name="TextBox 9">
            <a:hlinkClick r:id="rId3" action="ppaction://hlinksldjump"/>
            <a:extLst>
              <a:ext uri="{FF2B5EF4-FFF2-40B4-BE49-F238E27FC236}">
                <a16:creationId xmlns:a16="http://schemas.microsoft.com/office/drawing/2014/main" id="{B5125285-9BDC-452E-BC3B-474EFFB9E8A2}"/>
              </a:ext>
            </a:extLst>
          </p:cNvPr>
          <p:cNvSpPr txBox="1"/>
          <p:nvPr/>
        </p:nvSpPr>
        <p:spPr>
          <a:xfrm>
            <a:off x="2105903" y="910955"/>
            <a:ext cx="5262852" cy="461665"/>
          </a:xfrm>
          <a:prstGeom prst="rect">
            <a:avLst/>
          </a:prstGeom>
          <a:noFill/>
        </p:spPr>
        <p:txBody>
          <a:bodyPr wrap="none" rtlCol="0">
            <a:spAutoFit/>
          </a:bodyPr>
          <a:lstStyle/>
          <a:p>
            <a:pPr algn="ctr">
              <a:defRPr/>
            </a:pPr>
            <a:r>
              <a:rPr lang="en-US" sz="2400" b="1" dirty="0">
                <a:solidFill>
                  <a:prstClr val="white"/>
                </a:solidFill>
                <a:effectLst>
                  <a:outerShdw blurRad="38100" dist="38100" dir="2700000" algn="tl">
                    <a:srgbClr val="000000">
                      <a:alpha val="43137"/>
                    </a:srgbClr>
                  </a:outerShdw>
                </a:effectLst>
                <a:cs typeface="Arial" panose="020B0604020202020204" pitchFamily="34" charset="0"/>
              </a:rPr>
              <a:t>Medicinal Product Identification (MPID)</a:t>
            </a:r>
          </a:p>
        </p:txBody>
      </p:sp>
    </p:spTree>
    <p:extLst>
      <p:ext uri="{BB962C8B-B14F-4D97-AF65-F5344CB8AC3E}">
        <p14:creationId xmlns:p14="http://schemas.microsoft.com/office/powerpoint/2010/main" val="26820802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2"/>
          <p:cNvSpPr txBox="1">
            <a:spLocks/>
          </p:cNvSpPr>
          <p:nvPr>
            <p:custDataLst>
              <p:tags r:id="rId1"/>
            </p:custDataLst>
          </p:nvPr>
        </p:nvSpPr>
        <p:spPr bwMode="auto">
          <a:xfrm>
            <a:off x="1497806" y="2707473"/>
            <a:ext cx="6172200" cy="1437070"/>
          </a:xfrm>
          <a:prstGeom prst="rect">
            <a:avLst/>
          </a:prstGeom>
          <a:noFill/>
          <a:ln w="9525">
            <a:noFill/>
            <a:miter lim="800000"/>
            <a:headEnd/>
            <a:tailEnd/>
          </a:ln>
          <a:effectLst/>
        </p:spPr>
        <p:txBody>
          <a:bodyPr vert="horz" wrap="square" lIns="68580" tIns="34290" rIns="68580" bIns="34290" numCol="1" anchor="t" anchorCtr="0" compatLnSpc="1">
            <a:prstTxWarp prst="textNoShape">
              <a:avLst/>
            </a:prstTxWarp>
            <a:normAutofit/>
          </a:bodyPr>
          <a:lstStyle>
            <a:lvl1pPr marL="342900" indent="-342900" algn="l" rtl="0" eaLnBrk="1" fontAlgn="base" hangingPunct="1">
              <a:spcBef>
                <a:spcPct val="20000"/>
              </a:spcBef>
              <a:spcAft>
                <a:spcPct val="0"/>
              </a:spcAft>
              <a:buChar char="•"/>
              <a:defRPr sz="2400">
                <a:solidFill>
                  <a:schemeClr val="tx1"/>
                </a:solidFill>
                <a:latin typeface="Arial" pitchFamily="34" charset="0"/>
                <a:ea typeface="+mn-ea"/>
                <a:cs typeface="Arial" pitchFamily="34" charset="0"/>
              </a:defRPr>
            </a:lvl1pPr>
            <a:lvl2pPr marL="742950" indent="-285750" algn="l" rtl="0" eaLnBrk="1" fontAlgn="base" hangingPunct="1">
              <a:spcBef>
                <a:spcPct val="20000"/>
              </a:spcBef>
              <a:spcAft>
                <a:spcPct val="0"/>
              </a:spcAft>
              <a:buChar char="–"/>
              <a:defRPr sz="2000">
                <a:solidFill>
                  <a:schemeClr val="tx1"/>
                </a:solidFill>
                <a:latin typeface="Arial" pitchFamily="34" charset="0"/>
                <a:cs typeface="Arial" pitchFamily="34" charset="0"/>
              </a:defRPr>
            </a:lvl2pPr>
            <a:lvl3pPr marL="1143000" indent="-228600" algn="l" rtl="0" eaLnBrk="1" fontAlgn="base" hangingPunct="1">
              <a:spcBef>
                <a:spcPct val="20000"/>
              </a:spcBef>
              <a:spcAft>
                <a:spcPct val="0"/>
              </a:spcAft>
              <a:buChar char="•"/>
              <a:defRPr sz="1800">
                <a:solidFill>
                  <a:schemeClr val="tx1"/>
                </a:solidFill>
                <a:latin typeface="Arial" pitchFamily="34" charset="0"/>
                <a:cs typeface="Arial" pitchFamily="34" charset="0"/>
              </a:defRPr>
            </a:lvl3pPr>
            <a:lvl4pPr marL="1600200" indent="-228600" algn="l" rtl="0" eaLnBrk="1" fontAlgn="base" hangingPunct="1">
              <a:spcBef>
                <a:spcPct val="20000"/>
              </a:spcBef>
              <a:spcAft>
                <a:spcPct val="0"/>
              </a:spcAft>
              <a:buChar char="–"/>
              <a:defRPr sz="1400">
                <a:solidFill>
                  <a:schemeClr val="tx1"/>
                </a:solidFill>
                <a:latin typeface="Arial" pitchFamily="34" charset="0"/>
                <a:cs typeface="Arial" pitchFamily="34" charset="0"/>
              </a:defRPr>
            </a:lvl4pPr>
            <a:lvl5pPr marL="2057400" indent="-228600" algn="l" rtl="0" eaLnBrk="1" fontAlgn="base" hangingPunct="1">
              <a:spcBef>
                <a:spcPct val="20000"/>
              </a:spcBef>
              <a:spcAft>
                <a:spcPct val="0"/>
              </a:spcAft>
              <a:buChar char="»"/>
              <a:defRPr sz="1200">
                <a:solidFill>
                  <a:schemeClr val="tx1"/>
                </a:solidFill>
                <a:latin typeface="Arial" pitchFamily="34" charset="0"/>
                <a:cs typeface="Arial" pitchFamily="34" charset="0"/>
              </a:defRPr>
            </a:lvl5pPr>
            <a:lvl6pPr marL="2514600" indent="-228600" algn="l" rtl="0" eaLnBrk="1" fontAlgn="base" hangingPunct="1">
              <a:spcBef>
                <a:spcPct val="20000"/>
              </a:spcBef>
              <a:spcAft>
                <a:spcPct val="0"/>
              </a:spcAft>
              <a:buChar char="»"/>
              <a:defRPr sz="1200">
                <a:solidFill>
                  <a:schemeClr val="tx1"/>
                </a:solidFill>
                <a:latin typeface="+mn-lt"/>
              </a:defRPr>
            </a:lvl6pPr>
            <a:lvl7pPr marL="2971800" indent="-228600" algn="l" rtl="0" eaLnBrk="1" fontAlgn="base" hangingPunct="1">
              <a:spcBef>
                <a:spcPct val="20000"/>
              </a:spcBef>
              <a:spcAft>
                <a:spcPct val="0"/>
              </a:spcAft>
              <a:buChar char="»"/>
              <a:defRPr sz="1200">
                <a:solidFill>
                  <a:schemeClr val="tx1"/>
                </a:solidFill>
                <a:latin typeface="+mn-lt"/>
              </a:defRPr>
            </a:lvl7pPr>
            <a:lvl8pPr marL="3429000" indent="-228600" algn="l" rtl="0" eaLnBrk="1" fontAlgn="base" hangingPunct="1">
              <a:spcBef>
                <a:spcPct val="20000"/>
              </a:spcBef>
              <a:spcAft>
                <a:spcPct val="0"/>
              </a:spcAft>
              <a:buChar char="»"/>
              <a:defRPr sz="1200">
                <a:solidFill>
                  <a:schemeClr val="tx1"/>
                </a:solidFill>
                <a:latin typeface="+mn-lt"/>
              </a:defRPr>
            </a:lvl8pPr>
            <a:lvl9pPr marL="3886200" indent="-228600" algn="l" rtl="0" eaLnBrk="1" fontAlgn="base" hangingPunct="1">
              <a:spcBef>
                <a:spcPct val="20000"/>
              </a:spcBef>
              <a:spcAft>
                <a:spcPct val="0"/>
              </a:spcAft>
              <a:buChar char="»"/>
              <a:defRPr sz="1200">
                <a:solidFill>
                  <a:schemeClr val="tx1"/>
                </a:solidFill>
                <a:latin typeface="+mn-lt"/>
              </a:defRPr>
            </a:lvl9pPr>
          </a:lstStyle>
          <a:p>
            <a:pPr marL="0" indent="0" algn="ctr" defTabSz="685800">
              <a:buNone/>
              <a:defRPr/>
            </a:pPr>
            <a:r>
              <a:rPr lang="en-US" sz="2100" kern="0" dirty="0">
                <a:solidFill>
                  <a:prstClr val="black"/>
                </a:solidFill>
              </a:rPr>
              <a:t>The views and opinions presented here represent those of the speaker and should not be considered to represent advice or guidance on behalf of the U.S. Food and Drug Administration. </a:t>
            </a:r>
          </a:p>
        </p:txBody>
      </p:sp>
      <p:sp>
        <p:nvSpPr>
          <p:cNvPr id="7" name="Title 2"/>
          <p:cNvSpPr>
            <a:spLocks noGrp="1"/>
          </p:cNvSpPr>
          <p:nvPr>
            <p:ph type="title"/>
            <p:custDataLst>
              <p:tags r:id="rId2"/>
            </p:custDataLst>
          </p:nvPr>
        </p:nvSpPr>
        <p:spPr>
          <a:xfrm>
            <a:off x="1485900" y="1108037"/>
            <a:ext cx="6172200" cy="487925"/>
          </a:xfrm>
        </p:spPr>
        <p:txBody>
          <a:bodyPr>
            <a:normAutofit fontScale="90000"/>
          </a:bodyPr>
          <a:lstStyle/>
          <a:p>
            <a:r>
              <a:rPr lang="en-US" dirty="0">
                <a:solidFill>
                  <a:srgbClr val="FF0000"/>
                </a:solidFill>
              </a:rPr>
              <a:t> </a:t>
            </a:r>
          </a:p>
        </p:txBody>
      </p:sp>
      <p:cxnSp>
        <p:nvCxnSpPr>
          <p:cNvPr id="8" name="Straight Connector 6"/>
          <p:cNvCxnSpPr>
            <a:cxnSpLocks noChangeShapeType="1"/>
          </p:cNvCxnSpPr>
          <p:nvPr/>
        </p:nvCxnSpPr>
        <p:spPr bwMode="auto">
          <a:xfrm>
            <a:off x="1344217" y="2075414"/>
            <a:ext cx="6479381" cy="0"/>
          </a:xfrm>
          <a:prstGeom prst="line">
            <a:avLst/>
          </a:prstGeom>
          <a:ln>
            <a:headEnd/>
            <a:tailEnd/>
          </a:ln>
          <a:extLst/>
        </p:spPr>
        <p:style>
          <a:lnRef idx="1">
            <a:schemeClr val="accent1"/>
          </a:lnRef>
          <a:fillRef idx="0">
            <a:schemeClr val="accent1"/>
          </a:fillRef>
          <a:effectRef idx="0">
            <a:schemeClr val="accent1"/>
          </a:effectRef>
          <a:fontRef idx="minor">
            <a:schemeClr val="tx1"/>
          </a:fontRef>
        </p:style>
      </p:cxnSp>
      <p:sp>
        <p:nvSpPr>
          <p:cNvPr id="6" name="Rectangle 5"/>
          <p:cNvSpPr/>
          <p:nvPr>
            <p:custDataLst>
              <p:tags r:id="rId3"/>
            </p:custDataLst>
          </p:nvPr>
        </p:nvSpPr>
        <p:spPr>
          <a:xfrm>
            <a:off x="1344216" y="1673767"/>
            <a:ext cx="2818400" cy="424732"/>
          </a:xfrm>
          <a:prstGeom prst="rect">
            <a:avLst/>
          </a:prstGeom>
        </p:spPr>
        <p:txBody>
          <a:bodyPr wrap="none">
            <a:spAutoFit/>
          </a:bodyPr>
          <a:lstStyle/>
          <a:p>
            <a:pPr defTabSz="685800">
              <a:lnSpc>
                <a:spcPct val="90000"/>
              </a:lnSpc>
              <a:spcBef>
                <a:spcPct val="0"/>
              </a:spcBef>
              <a:defRPr/>
            </a:pPr>
            <a:r>
              <a:rPr lang="en-US" sz="2400" b="1" kern="0" cap="all" dirty="0">
                <a:solidFill>
                  <a:srgbClr val="1E7DBD"/>
                </a:solidFill>
                <a:latin typeface="Arial" charset="0"/>
                <a:ea typeface="ＭＳ Ｐゴシック" pitchFamily="34" charset="-128"/>
                <a:cs typeface="Arial" charset="0"/>
              </a:rPr>
              <a:t>FDA Disclaimer</a:t>
            </a:r>
          </a:p>
        </p:txBody>
      </p:sp>
    </p:spTree>
    <p:extLst>
      <p:ext uri="{BB962C8B-B14F-4D97-AF65-F5344CB8AC3E}">
        <p14:creationId xmlns:p14="http://schemas.microsoft.com/office/powerpoint/2010/main" val="27942357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354244" y="1487292"/>
            <a:ext cx="8274844" cy="3888887"/>
          </a:xfrm>
        </p:spPr>
        <p:txBody>
          <a:bodyPr>
            <a:noAutofit/>
          </a:bodyPr>
          <a:lstStyle/>
          <a:p>
            <a:r>
              <a:rPr lang="en-US" sz="2100" b="1" dirty="0">
                <a:solidFill>
                  <a:schemeClr val="accent5">
                    <a:lumMod val="75000"/>
                  </a:schemeClr>
                </a:solidFill>
                <a:latin typeface="Arial" panose="020B0604020202020204" pitchFamily="34" charset="0"/>
                <a:cs typeface="Arial" panose="020B0604020202020204" pitchFamily="34" charset="0"/>
              </a:rPr>
              <a:t>SubID Description</a:t>
            </a:r>
            <a:r>
              <a:rPr lang="en-US" sz="2100" dirty="0">
                <a:latin typeface="Arial" panose="020B0604020202020204" pitchFamily="34" charset="0"/>
                <a:cs typeface="Arial" panose="020B0604020202020204" pitchFamily="34" charset="0"/>
              </a:rPr>
              <a:t> </a:t>
            </a:r>
          </a:p>
          <a:p>
            <a:pPr lvl="1"/>
            <a:r>
              <a:rPr lang="en-US" sz="1800" dirty="0">
                <a:latin typeface="Arial" panose="020B0604020202020204" pitchFamily="34" charset="0"/>
                <a:cs typeface="Arial" panose="020B0604020202020204" pitchFamily="34" charset="0"/>
              </a:rPr>
              <a:t>Data elements and structures for unique identification and exchange of regulated information on substances</a:t>
            </a:r>
          </a:p>
          <a:p>
            <a:pPr marL="342900" lvl="1" indent="0">
              <a:buNone/>
            </a:pPr>
            <a:endParaRPr lang="en-US" sz="900" dirty="0">
              <a:latin typeface="Arial" panose="020B0604020202020204" pitchFamily="34" charset="0"/>
              <a:cs typeface="Arial" panose="020B0604020202020204" pitchFamily="34" charset="0"/>
            </a:endParaRPr>
          </a:p>
          <a:p>
            <a:r>
              <a:rPr lang="en-US" sz="2100" b="1" i="1" dirty="0">
                <a:solidFill>
                  <a:schemeClr val="accent5">
                    <a:lumMod val="75000"/>
                  </a:schemeClr>
                </a:solidFill>
                <a:latin typeface="Arial" panose="020B0604020202020204" pitchFamily="34" charset="0"/>
                <a:cs typeface="Arial" panose="020B0604020202020204" pitchFamily="34" charset="0"/>
              </a:rPr>
              <a:t>Unique Ingredient Identifier (UNII)</a:t>
            </a:r>
            <a:r>
              <a:rPr lang="en-US" sz="2100" b="1" i="1" dirty="0">
                <a:latin typeface="Arial" panose="020B0604020202020204" pitchFamily="34" charset="0"/>
                <a:cs typeface="Arial" panose="020B0604020202020204" pitchFamily="34" charset="0"/>
              </a:rPr>
              <a:t>, </a:t>
            </a:r>
            <a:r>
              <a:rPr lang="en-US" sz="2100" dirty="0">
                <a:latin typeface="Arial" panose="020B0604020202020204" pitchFamily="34" charset="0"/>
                <a:cs typeface="Arial" panose="020B0604020202020204" pitchFamily="34" charset="0"/>
              </a:rPr>
              <a:t>ISO 11238 compatible, used by FDA for many years to uniquely and unambiguously identify substances</a:t>
            </a:r>
            <a:endParaRPr lang="en-US" sz="1800" dirty="0">
              <a:latin typeface="Arial" panose="020B0604020202020204" pitchFamily="34" charset="0"/>
              <a:cs typeface="Arial" panose="020B0604020202020204" pitchFamily="34" charset="0"/>
            </a:endParaRPr>
          </a:p>
          <a:p>
            <a:pPr marL="0" indent="0">
              <a:buNone/>
            </a:pPr>
            <a:endParaRPr lang="en-US" sz="600" dirty="0">
              <a:latin typeface="Arial" panose="020B0604020202020204" pitchFamily="34" charset="0"/>
              <a:cs typeface="Arial" panose="020B0604020202020204" pitchFamily="34" charset="0"/>
            </a:endParaRPr>
          </a:p>
          <a:p>
            <a:pPr marL="42863" indent="0">
              <a:buNone/>
            </a:pPr>
            <a:endParaRPr lang="en-US" sz="600" dirty="0">
              <a:latin typeface="Arial" panose="020B0604020202020204" pitchFamily="34" charset="0"/>
              <a:cs typeface="Arial" panose="020B0604020202020204" pitchFamily="34" charset="0"/>
            </a:endParaRPr>
          </a:p>
          <a:p>
            <a:r>
              <a:rPr lang="en-US" sz="2100" dirty="0">
                <a:latin typeface="Arial" panose="020B0604020202020204" pitchFamily="34" charset="0"/>
                <a:cs typeface="Arial" panose="020B0604020202020204" pitchFamily="34" charset="0"/>
              </a:rPr>
              <a:t>The Open Source Global Substance Registration System (GSRS) has been developed and is available at  </a:t>
            </a:r>
            <a:r>
              <a:rPr lang="en-US" sz="1800" dirty="0">
                <a:latin typeface="Arial" panose="020B0604020202020204" pitchFamily="34" charset="0"/>
                <a:cs typeface="Arial" panose="020B0604020202020204" pitchFamily="34" charset="0"/>
                <a:hlinkClick r:id="rId2"/>
              </a:rPr>
              <a:t>https://tripod.nih.gov/ginas/#/</a:t>
            </a:r>
            <a:endParaRPr lang="en-US" sz="1800" dirty="0">
              <a:latin typeface="Arial" panose="020B0604020202020204" pitchFamily="34" charset="0"/>
              <a:cs typeface="Arial" panose="020B0604020202020204" pitchFamily="34" charset="0"/>
            </a:endParaRPr>
          </a:p>
          <a:p>
            <a:pPr lvl="1"/>
            <a:r>
              <a:rPr lang="en-US" sz="1800" b="1" dirty="0">
                <a:solidFill>
                  <a:srgbClr val="259390"/>
                </a:solidFill>
                <a:latin typeface="Arial" panose="020B0604020202020204" pitchFamily="34" charset="0"/>
                <a:cs typeface="Arial" panose="020B0604020202020204" pitchFamily="34" charset="0"/>
              </a:rPr>
              <a:t>FDA-GSRS is in production </a:t>
            </a:r>
            <a:r>
              <a:rPr lang="en-US" sz="1800" dirty="0">
                <a:latin typeface="Arial" panose="020B0604020202020204" pitchFamily="34" charset="0"/>
                <a:cs typeface="Arial" panose="020B0604020202020204" pitchFamily="34" charset="0"/>
              </a:rPr>
              <a:t>(approx. 150,000 entries) </a:t>
            </a:r>
          </a:p>
        </p:txBody>
      </p:sp>
      <p:sp>
        <p:nvSpPr>
          <p:cNvPr id="6" name="Rounded Rectangle 45"/>
          <p:cNvSpPr/>
          <p:nvPr/>
        </p:nvSpPr>
        <p:spPr>
          <a:xfrm>
            <a:off x="1060516" y="720045"/>
            <a:ext cx="6490355" cy="647443"/>
          </a:xfrm>
          <a:prstGeom prst="roundRect">
            <a:avLst>
              <a:gd name="adj" fmla="val 50000"/>
            </a:avLst>
          </a:prstGeom>
          <a:solidFill>
            <a:srgbClr val="2593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200" dirty="0">
              <a:solidFill>
                <a:prstClr val="white"/>
              </a:solidFill>
              <a:latin typeface="Arial" panose="020B0604020202020204" pitchFamily="34" charset="0"/>
              <a:cs typeface="Arial" panose="020B0604020202020204" pitchFamily="34" charset="0"/>
            </a:endParaRPr>
          </a:p>
        </p:txBody>
      </p:sp>
      <p:sp>
        <p:nvSpPr>
          <p:cNvPr id="7" name="TextBox 6">
            <a:hlinkClick r:id="rId3" action="ppaction://hlinksldjump"/>
          </p:cNvPr>
          <p:cNvSpPr txBox="1"/>
          <p:nvPr/>
        </p:nvSpPr>
        <p:spPr>
          <a:xfrm>
            <a:off x="2470258" y="854320"/>
            <a:ext cx="4344972" cy="461665"/>
          </a:xfrm>
          <a:prstGeom prst="rect">
            <a:avLst/>
          </a:prstGeom>
          <a:noFill/>
        </p:spPr>
        <p:txBody>
          <a:bodyPr wrap="none" rtlCol="0">
            <a:spAutoFit/>
          </a:bodyPr>
          <a:lstStyle/>
          <a:p>
            <a:pPr algn="ctr">
              <a:defRPr/>
            </a:pPr>
            <a:r>
              <a:rPr lang="en-US" sz="2400" b="1" dirty="0">
                <a:solidFill>
                  <a:prstClr val="white"/>
                </a:solidFill>
                <a:effectLst>
                  <a:outerShdw blurRad="38100" dist="38100" dir="2700000" algn="tl">
                    <a:srgbClr val="000000">
                      <a:alpha val="43137"/>
                    </a:srgbClr>
                  </a:outerShdw>
                </a:effectLst>
                <a:latin typeface="+mj-lt"/>
                <a:cs typeface="Arial" panose="020B0604020202020204" pitchFamily="34" charset="0"/>
              </a:rPr>
              <a:t>Substance Identification  (SubID)</a:t>
            </a:r>
          </a:p>
        </p:txBody>
      </p:sp>
      <p:grpSp>
        <p:nvGrpSpPr>
          <p:cNvPr id="8" name="Group 7"/>
          <p:cNvGrpSpPr/>
          <p:nvPr/>
        </p:nvGrpSpPr>
        <p:grpSpPr>
          <a:xfrm>
            <a:off x="1003947" y="800322"/>
            <a:ext cx="956309" cy="507831"/>
            <a:chOff x="2838278" y="707060"/>
            <a:chExt cx="391839" cy="572956"/>
          </a:xfrm>
        </p:grpSpPr>
        <p:sp>
          <p:nvSpPr>
            <p:cNvPr id="9" name="Oval 8"/>
            <p:cNvSpPr/>
            <p:nvPr/>
          </p:nvSpPr>
          <p:spPr>
            <a:xfrm>
              <a:off x="2905318" y="707060"/>
              <a:ext cx="258281" cy="564584"/>
            </a:xfrm>
            <a:prstGeom prst="ellipse">
              <a:avLst/>
            </a:prstGeom>
            <a:gradFill flip="none" rotWithShape="1">
              <a:gsLst>
                <a:gs pos="0">
                  <a:schemeClr val="bg1">
                    <a:lumMod val="95000"/>
                  </a:schemeClr>
                </a:gs>
                <a:gs pos="100000">
                  <a:schemeClr val="bg1">
                    <a:lumMod val="85000"/>
                  </a:schemeClr>
                </a:gs>
              </a:gsLst>
              <a:lin ang="13500000" scaled="1"/>
              <a:tileRect/>
            </a:gradFill>
            <a:ln>
              <a:solidFill>
                <a:schemeClr val="bg1"/>
              </a:solidFill>
            </a:ln>
            <a:effectLst>
              <a:outerShdw blurRad="1270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350" dirty="0">
                <a:solidFill>
                  <a:prstClr val="white"/>
                </a:solidFill>
                <a:latin typeface="Arial" panose="020B0604020202020204" pitchFamily="34" charset="0"/>
                <a:cs typeface="Arial" panose="020B0604020202020204" pitchFamily="34" charset="0"/>
              </a:endParaRPr>
            </a:p>
          </p:txBody>
        </p:sp>
        <p:sp>
          <p:nvSpPr>
            <p:cNvPr id="10" name="TextBox 9"/>
            <p:cNvSpPr txBox="1"/>
            <p:nvPr/>
          </p:nvSpPr>
          <p:spPr>
            <a:xfrm>
              <a:off x="2838278" y="707060"/>
              <a:ext cx="391839" cy="572956"/>
            </a:xfrm>
            <a:prstGeom prst="rect">
              <a:avLst/>
            </a:prstGeom>
            <a:noFill/>
          </p:spPr>
          <p:txBody>
            <a:bodyPr wrap="square" rtlCol="0">
              <a:spAutoFit/>
            </a:bodyPr>
            <a:lstStyle/>
            <a:p>
              <a:pPr algn="ctr"/>
              <a:r>
                <a:rPr lang="en-US" sz="1350" b="1" dirty="0">
                  <a:solidFill>
                    <a:schemeClr val="tx1">
                      <a:lumMod val="85000"/>
                      <a:lumOff val="15000"/>
                    </a:schemeClr>
                  </a:solidFill>
                  <a:latin typeface="Arial" panose="020B0604020202020204" pitchFamily="34" charset="0"/>
                  <a:cs typeface="Arial" panose="020B0604020202020204" pitchFamily="34" charset="0"/>
                </a:rPr>
                <a:t>ISO </a:t>
              </a:r>
            </a:p>
            <a:p>
              <a:pPr algn="ctr"/>
              <a:r>
                <a:rPr lang="en-US" sz="1350" b="1" dirty="0">
                  <a:solidFill>
                    <a:schemeClr val="tx1">
                      <a:lumMod val="85000"/>
                      <a:lumOff val="15000"/>
                    </a:schemeClr>
                  </a:solidFill>
                  <a:latin typeface="Arial" panose="020B0604020202020204" pitchFamily="34" charset="0"/>
                  <a:cs typeface="Arial" panose="020B0604020202020204" pitchFamily="34" charset="0"/>
                </a:rPr>
                <a:t>11238</a:t>
              </a:r>
            </a:p>
          </p:txBody>
        </p:sp>
      </p:grpSp>
      <p:sp>
        <p:nvSpPr>
          <p:cNvPr id="2" name="Slide Number Placeholder 1">
            <a:extLst>
              <a:ext uri="{FF2B5EF4-FFF2-40B4-BE49-F238E27FC236}">
                <a16:creationId xmlns:a16="http://schemas.microsoft.com/office/drawing/2014/main" id="{1843C0CF-5F88-493D-823E-D3506D9E30B8}"/>
              </a:ext>
            </a:extLst>
          </p:cNvPr>
          <p:cNvSpPr>
            <a:spLocks noGrp="1"/>
          </p:cNvSpPr>
          <p:nvPr>
            <p:ph type="sldNum" idx="17"/>
          </p:nvPr>
        </p:nvSpPr>
        <p:spPr/>
        <p:txBody>
          <a:bodyPr/>
          <a:lstStyle/>
          <a:p>
            <a:endParaRPr lang="ru-RU" dirty="0"/>
          </a:p>
        </p:txBody>
      </p:sp>
    </p:spTree>
    <p:extLst>
      <p:ext uri="{BB962C8B-B14F-4D97-AF65-F5344CB8AC3E}">
        <p14:creationId xmlns:p14="http://schemas.microsoft.com/office/powerpoint/2010/main" val="36646519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519004" y="1803268"/>
            <a:ext cx="8274844" cy="4382243"/>
          </a:xfrm>
        </p:spPr>
        <p:txBody>
          <a:bodyPr>
            <a:noAutofit/>
          </a:bodyPr>
          <a:lstStyle/>
          <a:p>
            <a:pPr marL="0" indent="0">
              <a:buNone/>
            </a:pPr>
            <a:endParaRPr lang="en-US" sz="900" b="1" dirty="0">
              <a:solidFill>
                <a:schemeClr val="accent5">
                  <a:lumMod val="75000"/>
                </a:schemeClr>
              </a:solidFill>
              <a:latin typeface="Arial" panose="020B0604020202020204" pitchFamily="34" charset="0"/>
              <a:cs typeface="Arial" panose="020B0604020202020204" pitchFamily="34" charset="0"/>
            </a:endParaRPr>
          </a:p>
          <a:p>
            <a:r>
              <a:rPr lang="en-US" sz="2100" dirty="0">
                <a:latin typeface="Arial" panose="020B0604020202020204" pitchFamily="34" charset="0"/>
                <a:cs typeface="Arial" panose="020B0604020202020204" pitchFamily="34" charset="0"/>
              </a:rPr>
              <a:t>Collaboration to make GSRS a much richer system</a:t>
            </a:r>
          </a:p>
          <a:p>
            <a:pPr lvl="1"/>
            <a:r>
              <a:rPr lang="en-US" sz="1800" dirty="0">
                <a:latin typeface="Arial" panose="020B0604020202020204" pitchFamily="34" charset="0"/>
                <a:cs typeface="Arial" panose="020B0604020202020204" pitchFamily="34" charset="0"/>
              </a:rPr>
              <a:t>EMA co-developing GSRS in their environment</a:t>
            </a:r>
          </a:p>
          <a:p>
            <a:pPr lvl="1"/>
            <a:r>
              <a:rPr lang="en-US" sz="1800" dirty="0">
                <a:latin typeface="Arial" panose="020B0604020202020204" pitchFamily="34" charset="0"/>
                <a:cs typeface="Arial" panose="020B0604020202020204" pitchFamily="34" charset="0"/>
              </a:rPr>
              <a:t>Ensure that the systems remain synchronized as a global effort</a:t>
            </a:r>
          </a:p>
          <a:p>
            <a:pPr marL="342878" lvl="1" indent="0">
              <a:buNone/>
            </a:pPr>
            <a:endParaRPr lang="en-US" sz="1800" b="1" dirty="0">
              <a:solidFill>
                <a:schemeClr val="accent5">
                  <a:lumMod val="75000"/>
                </a:schemeClr>
              </a:solidFill>
              <a:latin typeface="Arial" panose="020B0604020202020204" pitchFamily="34" charset="0"/>
              <a:cs typeface="Arial" panose="020B0604020202020204" pitchFamily="34" charset="0"/>
            </a:endParaRPr>
          </a:p>
          <a:p>
            <a:r>
              <a:rPr lang="en-US" sz="2100" b="1" dirty="0">
                <a:solidFill>
                  <a:schemeClr val="accent5">
                    <a:lumMod val="75000"/>
                  </a:schemeClr>
                </a:solidFill>
                <a:latin typeface="Arial" panose="020B0604020202020204" pitchFamily="34" charset="0"/>
                <a:cs typeface="Arial" panose="020B0604020202020204" pitchFamily="34" charset="0"/>
              </a:rPr>
              <a:t>Substance ID Exchange Standard</a:t>
            </a:r>
          </a:p>
          <a:p>
            <a:pPr lvl="1"/>
            <a:r>
              <a:rPr lang="en-US" sz="1800" dirty="0">
                <a:latin typeface="Arial" panose="020B0604020202020204" pitchFamily="34" charset="0"/>
                <a:cs typeface="Arial" panose="020B0604020202020204" pitchFamily="34" charset="0"/>
              </a:rPr>
              <a:t>Testing of a FHIR Substance Registration resource is planned for HL7 </a:t>
            </a:r>
            <a:r>
              <a:rPr lang="en-US" sz="1800" dirty="0" err="1">
                <a:latin typeface="Arial" panose="020B0604020202020204" pitchFamily="34" charset="0"/>
                <a:cs typeface="Arial" panose="020B0604020202020204" pitchFamily="34" charset="0"/>
              </a:rPr>
              <a:t>Connectathon</a:t>
            </a:r>
            <a:r>
              <a:rPr lang="en-US" sz="1800" dirty="0">
                <a:latin typeface="Arial" panose="020B0604020202020204" pitchFamily="34" charset="0"/>
                <a:cs typeface="Arial" panose="020B0604020202020204" pitchFamily="34" charset="0"/>
              </a:rPr>
              <a:t> in May 2019</a:t>
            </a:r>
          </a:p>
          <a:p>
            <a:pPr lvl="1"/>
            <a:r>
              <a:rPr lang="en-US" sz="1800" dirty="0">
                <a:latin typeface="Arial" panose="020B0604020202020204" pitchFamily="34" charset="0"/>
                <a:cs typeface="Arial" panose="020B0604020202020204" pitchFamily="34" charset="0"/>
              </a:rPr>
              <a:t>Exploring the capability for Sponsors to register their own substances</a:t>
            </a:r>
            <a:endParaRPr lang="en-US" sz="2100" dirty="0">
              <a:latin typeface="Arial" panose="020B0604020202020204" pitchFamily="34" charset="0"/>
              <a:cs typeface="Arial" panose="020B0604020202020204" pitchFamily="34" charset="0"/>
            </a:endParaRPr>
          </a:p>
          <a:p>
            <a:pPr marL="0" indent="0">
              <a:buNone/>
            </a:pPr>
            <a:endParaRPr lang="en-US" sz="2100" dirty="0"/>
          </a:p>
        </p:txBody>
      </p:sp>
      <p:sp>
        <p:nvSpPr>
          <p:cNvPr id="6" name="Rounded Rectangle 45"/>
          <p:cNvSpPr/>
          <p:nvPr/>
        </p:nvSpPr>
        <p:spPr>
          <a:xfrm>
            <a:off x="1167563" y="672488"/>
            <a:ext cx="6490355" cy="647443"/>
          </a:xfrm>
          <a:prstGeom prst="roundRect">
            <a:avLst>
              <a:gd name="adj" fmla="val 50000"/>
            </a:avLst>
          </a:prstGeom>
          <a:solidFill>
            <a:srgbClr val="2593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200" dirty="0">
              <a:solidFill>
                <a:prstClr val="white"/>
              </a:solidFill>
              <a:latin typeface="Arial" panose="020B0604020202020204" pitchFamily="34" charset="0"/>
              <a:cs typeface="Arial" panose="020B0604020202020204" pitchFamily="34" charset="0"/>
            </a:endParaRPr>
          </a:p>
        </p:txBody>
      </p:sp>
      <p:sp>
        <p:nvSpPr>
          <p:cNvPr id="7" name="TextBox 6">
            <a:hlinkClick r:id="rId2" action="ppaction://hlinksldjump"/>
          </p:cNvPr>
          <p:cNvSpPr txBox="1"/>
          <p:nvPr/>
        </p:nvSpPr>
        <p:spPr>
          <a:xfrm>
            <a:off x="2435903" y="776918"/>
            <a:ext cx="4344972" cy="461665"/>
          </a:xfrm>
          <a:prstGeom prst="rect">
            <a:avLst/>
          </a:prstGeom>
          <a:noFill/>
        </p:spPr>
        <p:txBody>
          <a:bodyPr wrap="none" rtlCol="0">
            <a:spAutoFit/>
          </a:bodyPr>
          <a:lstStyle/>
          <a:p>
            <a:pPr algn="ctr">
              <a:defRPr/>
            </a:pPr>
            <a:r>
              <a:rPr lang="en-US" sz="2400" b="1" dirty="0">
                <a:solidFill>
                  <a:prstClr val="white"/>
                </a:solidFill>
                <a:effectLst>
                  <a:outerShdw blurRad="38100" dist="38100" dir="2700000" algn="tl">
                    <a:srgbClr val="000000">
                      <a:alpha val="43137"/>
                    </a:srgbClr>
                  </a:outerShdw>
                </a:effectLst>
                <a:latin typeface="+mj-lt"/>
                <a:cs typeface="Arial" panose="020B0604020202020204" pitchFamily="34" charset="0"/>
              </a:rPr>
              <a:t>Substance Identification  (SubID)</a:t>
            </a:r>
          </a:p>
        </p:txBody>
      </p:sp>
      <p:grpSp>
        <p:nvGrpSpPr>
          <p:cNvPr id="8" name="Group 7"/>
          <p:cNvGrpSpPr/>
          <p:nvPr/>
        </p:nvGrpSpPr>
        <p:grpSpPr>
          <a:xfrm>
            <a:off x="1110994" y="752765"/>
            <a:ext cx="956309" cy="507831"/>
            <a:chOff x="2838278" y="707060"/>
            <a:chExt cx="391839" cy="572956"/>
          </a:xfrm>
        </p:grpSpPr>
        <p:sp>
          <p:nvSpPr>
            <p:cNvPr id="9" name="Oval 8"/>
            <p:cNvSpPr/>
            <p:nvPr/>
          </p:nvSpPr>
          <p:spPr>
            <a:xfrm>
              <a:off x="2905318" y="707060"/>
              <a:ext cx="258281" cy="564584"/>
            </a:xfrm>
            <a:prstGeom prst="ellipse">
              <a:avLst/>
            </a:prstGeom>
            <a:gradFill flip="none" rotWithShape="1">
              <a:gsLst>
                <a:gs pos="0">
                  <a:schemeClr val="bg1">
                    <a:lumMod val="95000"/>
                  </a:schemeClr>
                </a:gs>
                <a:gs pos="100000">
                  <a:schemeClr val="bg1">
                    <a:lumMod val="85000"/>
                  </a:schemeClr>
                </a:gs>
              </a:gsLst>
              <a:lin ang="13500000" scaled="1"/>
              <a:tileRect/>
            </a:gradFill>
            <a:ln>
              <a:solidFill>
                <a:schemeClr val="bg1"/>
              </a:solidFill>
            </a:ln>
            <a:effectLst>
              <a:outerShdw blurRad="1270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350" dirty="0">
                <a:solidFill>
                  <a:prstClr val="white"/>
                </a:solidFill>
                <a:latin typeface="Arial" panose="020B0604020202020204" pitchFamily="34" charset="0"/>
                <a:cs typeface="Arial" panose="020B0604020202020204" pitchFamily="34" charset="0"/>
              </a:endParaRPr>
            </a:p>
          </p:txBody>
        </p:sp>
        <p:sp>
          <p:nvSpPr>
            <p:cNvPr id="10" name="TextBox 9"/>
            <p:cNvSpPr txBox="1"/>
            <p:nvPr/>
          </p:nvSpPr>
          <p:spPr>
            <a:xfrm>
              <a:off x="2838278" y="707060"/>
              <a:ext cx="391839" cy="572956"/>
            </a:xfrm>
            <a:prstGeom prst="rect">
              <a:avLst/>
            </a:prstGeom>
            <a:noFill/>
          </p:spPr>
          <p:txBody>
            <a:bodyPr wrap="square" rtlCol="0">
              <a:spAutoFit/>
            </a:bodyPr>
            <a:lstStyle/>
            <a:p>
              <a:pPr algn="ctr"/>
              <a:r>
                <a:rPr lang="en-US" sz="1350" b="1" dirty="0">
                  <a:solidFill>
                    <a:schemeClr val="tx1">
                      <a:lumMod val="85000"/>
                      <a:lumOff val="15000"/>
                    </a:schemeClr>
                  </a:solidFill>
                  <a:latin typeface="Arial" panose="020B0604020202020204" pitchFamily="34" charset="0"/>
                  <a:cs typeface="Arial" panose="020B0604020202020204" pitchFamily="34" charset="0"/>
                </a:rPr>
                <a:t>ISO </a:t>
              </a:r>
            </a:p>
            <a:p>
              <a:pPr algn="ctr"/>
              <a:r>
                <a:rPr lang="en-US" sz="1350" b="1" dirty="0">
                  <a:solidFill>
                    <a:schemeClr val="tx1">
                      <a:lumMod val="85000"/>
                      <a:lumOff val="15000"/>
                    </a:schemeClr>
                  </a:solidFill>
                  <a:latin typeface="Arial" panose="020B0604020202020204" pitchFamily="34" charset="0"/>
                  <a:cs typeface="Arial" panose="020B0604020202020204" pitchFamily="34" charset="0"/>
                </a:rPr>
                <a:t>11238</a:t>
              </a:r>
            </a:p>
          </p:txBody>
        </p:sp>
      </p:grpSp>
      <p:sp>
        <p:nvSpPr>
          <p:cNvPr id="2" name="Slide Number Placeholder 1">
            <a:extLst>
              <a:ext uri="{FF2B5EF4-FFF2-40B4-BE49-F238E27FC236}">
                <a16:creationId xmlns:a16="http://schemas.microsoft.com/office/drawing/2014/main" id="{1843C0CF-5F88-493D-823E-D3506D9E30B8}"/>
              </a:ext>
            </a:extLst>
          </p:cNvPr>
          <p:cNvSpPr>
            <a:spLocks noGrp="1"/>
          </p:cNvSpPr>
          <p:nvPr>
            <p:ph type="sldNum" idx="17"/>
          </p:nvPr>
        </p:nvSpPr>
        <p:spPr/>
        <p:txBody>
          <a:bodyPr/>
          <a:lstStyle/>
          <a:p>
            <a:endParaRPr lang="ru-RU" dirty="0"/>
          </a:p>
        </p:txBody>
      </p:sp>
    </p:spTree>
    <p:extLst>
      <p:ext uri="{BB962C8B-B14F-4D97-AF65-F5344CB8AC3E}">
        <p14:creationId xmlns:p14="http://schemas.microsoft.com/office/powerpoint/2010/main" val="29873296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5"/>
          <p:cNvSpPr>
            <a:spLocks noGrp="1"/>
          </p:cNvSpPr>
          <p:nvPr>
            <p:ph idx="4294967295"/>
          </p:nvPr>
        </p:nvSpPr>
        <p:spPr>
          <a:xfrm>
            <a:off x="457271" y="1673757"/>
            <a:ext cx="8229458" cy="4178377"/>
          </a:xfrm>
        </p:spPr>
        <p:txBody>
          <a:bodyPr>
            <a:normAutofit lnSpcReduction="10000"/>
          </a:bodyPr>
          <a:lstStyle/>
          <a:p>
            <a:r>
              <a:rPr lang="en-US" sz="2100" b="1" dirty="0">
                <a:solidFill>
                  <a:srgbClr val="FF0000"/>
                </a:solidFill>
                <a:latin typeface="Arial" panose="020B0604020202020204" pitchFamily="34" charset="0"/>
                <a:cs typeface="Arial" panose="020B0604020202020204" pitchFamily="34" charset="0"/>
              </a:rPr>
              <a:t>DF &amp; RoA Description  </a:t>
            </a:r>
          </a:p>
          <a:p>
            <a:pPr lvl="1"/>
            <a:r>
              <a:rPr lang="en-US" sz="1800" dirty="0">
                <a:latin typeface="Arial" panose="020B0604020202020204" pitchFamily="34" charset="0"/>
                <a:cs typeface="Arial" panose="020B0604020202020204" pitchFamily="34" charset="0"/>
              </a:rPr>
              <a:t>Data elements and structures for unique identification and exchange of regulated information on pharmaceutical dose forms, units of presentation, routes of administration and packaging</a:t>
            </a:r>
          </a:p>
          <a:p>
            <a:pPr marL="685800" lvl="2" indent="0">
              <a:buNone/>
            </a:pPr>
            <a:endParaRPr lang="en-US" sz="750" dirty="0">
              <a:latin typeface="Arial" panose="020B0604020202020204" pitchFamily="34" charset="0"/>
              <a:cs typeface="Arial" panose="020B0604020202020204" pitchFamily="34" charset="0"/>
            </a:endParaRPr>
          </a:p>
          <a:p>
            <a:r>
              <a:rPr lang="en-US" sz="2100" dirty="0">
                <a:latin typeface="Arial" panose="020B0604020202020204" pitchFamily="34" charset="0"/>
                <a:cs typeface="Arial" panose="020B0604020202020204" pitchFamily="34" charset="0"/>
              </a:rPr>
              <a:t>European Directorate for the Quality of Medicines (EDQM) terminology identified as the ISO 11239 compliant terminology set and maintenance organization</a:t>
            </a:r>
          </a:p>
          <a:p>
            <a:pPr marL="0" indent="0">
              <a:buNone/>
            </a:pPr>
            <a:endParaRPr lang="en-US" sz="1050" dirty="0">
              <a:latin typeface="Arial" panose="020B0604020202020204" pitchFamily="34" charset="0"/>
              <a:cs typeface="Arial" panose="020B0604020202020204" pitchFamily="34" charset="0"/>
            </a:endParaRPr>
          </a:p>
          <a:p>
            <a:endParaRPr lang="en-US" sz="750" dirty="0">
              <a:latin typeface="Arial" panose="020B0604020202020204" pitchFamily="34" charset="0"/>
              <a:cs typeface="Arial" panose="020B0604020202020204" pitchFamily="34" charset="0"/>
            </a:endParaRPr>
          </a:p>
          <a:p>
            <a:r>
              <a:rPr lang="en-US" sz="2100" dirty="0">
                <a:latin typeface="Arial" panose="020B0604020202020204" pitchFamily="34" charset="0"/>
                <a:cs typeface="Arial" panose="020B0604020202020204" pitchFamily="34" charset="0"/>
              </a:rPr>
              <a:t>FDA Terminology for SPL (SPL) is used in electronic content of labeling, and drug registration and listing; also used in CDISC Controlled Terminology</a:t>
            </a:r>
          </a:p>
          <a:p>
            <a:pPr lvl="1"/>
            <a:r>
              <a:rPr lang="en-US" sz="1800" dirty="0">
                <a:latin typeface="Arial" panose="020B0604020202020204" pitchFamily="34" charset="0"/>
                <a:cs typeface="Arial" panose="020B0604020202020204" pitchFamily="34" charset="0"/>
              </a:rPr>
              <a:t>National Cancer Institute / Enterprise Vocabulary Service (NCI /EVS) curates the SPL terminology as part of the larger NCI terminology</a:t>
            </a:r>
          </a:p>
          <a:p>
            <a:pPr marL="342878" lvl="1" indent="0">
              <a:buNone/>
            </a:pPr>
            <a:endParaRPr lang="en-US" sz="1800" dirty="0">
              <a:latin typeface="Arial" panose="020B0604020202020204" pitchFamily="34" charset="0"/>
              <a:cs typeface="Arial" panose="020B0604020202020204" pitchFamily="34" charset="0"/>
            </a:endParaRPr>
          </a:p>
          <a:p>
            <a:pPr marL="0" indent="0">
              <a:buNone/>
            </a:pPr>
            <a:endParaRPr lang="en-US" sz="2100" dirty="0">
              <a:latin typeface="Arial" panose="020B0604020202020204" pitchFamily="34" charset="0"/>
              <a:cs typeface="Arial" panose="020B0604020202020204" pitchFamily="34" charset="0"/>
            </a:endParaRPr>
          </a:p>
          <a:p>
            <a:pPr marL="42860" indent="0">
              <a:buNone/>
            </a:pPr>
            <a:endParaRPr lang="en-US" sz="1275" dirty="0">
              <a:latin typeface="Arial" panose="020B0604020202020204" pitchFamily="34" charset="0"/>
              <a:cs typeface="Arial" panose="020B0604020202020204" pitchFamily="34" charset="0"/>
            </a:endParaRPr>
          </a:p>
          <a:p>
            <a:pPr marL="342878" lvl="1" indent="0">
              <a:buNone/>
            </a:pPr>
            <a:endParaRPr lang="en-US" sz="1800" dirty="0">
              <a:latin typeface="Arial" panose="020B0604020202020204" pitchFamily="34" charset="0"/>
              <a:cs typeface="Arial" panose="020B0604020202020204" pitchFamily="34" charset="0"/>
            </a:endParaRPr>
          </a:p>
          <a:p>
            <a:pPr marL="342878" lvl="1" indent="0">
              <a:buNone/>
            </a:pPr>
            <a:endParaRPr lang="en-US" sz="1800" dirty="0">
              <a:latin typeface="Arial" panose="020B0604020202020204" pitchFamily="34" charset="0"/>
              <a:cs typeface="Arial" panose="020B0604020202020204" pitchFamily="34" charset="0"/>
            </a:endParaRPr>
          </a:p>
        </p:txBody>
      </p:sp>
      <p:grpSp>
        <p:nvGrpSpPr>
          <p:cNvPr id="5" name="Group 4"/>
          <p:cNvGrpSpPr/>
          <p:nvPr/>
        </p:nvGrpSpPr>
        <p:grpSpPr>
          <a:xfrm>
            <a:off x="1080653" y="655252"/>
            <a:ext cx="6436055" cy="756614"/>
            <a:chOff x="4629021" y="3459894"/>
            <a:chExt cx="2679382" cy="899553"/>
          </a:xfrm>
        </p:grpSpPr>
        <p:sp>
          <p:nvSpPr>
            <p:cNvPr id="6" name="Rounded Rectangle 50"/>
            <p:cNvSpPr/>
            <p:nvPr/>
          </p:nvSpPr>
          <p:spPr>
            <a:xfrm>
              <a:off x="4629021" y="3459894"/>
              <a:ext cx="2679382" cy="787400"/>
            </a:xfrm>
            <a:prstGeom prst="roundRect">
              <a:avLst>
                <a:gd name="adj"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200" dirty="0">
                <a:solidFill>
                  <a:prstClr val="white"/>
                </a:solidFill>
                <a:latin typeface="Arial" panose="020B0604020202020204" pitchFamily="34" charset="0"/>
                <a:cs typeface="Arial" panose="020B0604020202020204" pitchFamily="34" charset="0"/>
              </a:endParaRPr>
            </a:p>
          </p:txBody>
        </p:sp>
        <p:sp>
          <p:nvSpPr>
            <p:cNvPr id="7" name="TextBox 6">
              <a:hlinkClick r:id="rId2" action="ppaction://hlinksldjump"/>
            </p:cNvPr>
            <p:cNvSpPr txBox="1"/>
            <p:nvPr/>
          </p:nvSpPr>
          <p:spPr>
            <a:xfrm>
              <a:off x="4819625" y="3481235"/>
              <a:ext cx="2298174" cy="878212"/>
            </a:xfrm>
            <a:prstGeom prst="rect">
              <a:avLst/>
            </a:prstGeom>
            <a:noFill/>
          </p:spPr>
          <p:txBody>
            <a:bodyPr wrap="square" rtlCol="0">
              <a:spAutoFit/>
            </a:bodyPr>
            <a:lstStyle/>
            <a:p>
              <a:pPr algn="ctr"/>
              <a:r>
                <a:rPr lang="en-US" sz="2100" b="1" dirty="0">
                  <a:solidFill>
                    <a:schemeClr val="bg1"/>
                  </a:solidFill>
                  <a:effectLst>
                    <a:outerShdw blurRad="38100" dist="38100" dir="2700000" algn="tl">
                      <a:srgbClr val="000000">
                        <a:alpha val="43137"/>
                      </a:srgbClr>
                    </a:outerShdw>
                  </a:effectLst>
                  <a:latin typeface="+mj-lt"/>
                  <a:cs typeface="Arial" panose="020B0604020202020204" pitchFamily="34" charset="0"/>
                </a:rPr>
                <a:t>Dosage Form (DF)  &amp; </a:t>
              </a:r>
            </a:p>
            <a:p>
              <a:pPr algn="ctr"/>
              <a:r>
                <a:rPr lang="en-US" sz="2100" b="1" dirty="0">
                  <a:solidFill>
                    <a:schemeClr val="bg1"/>
                  </a:solidFill>
                  <a:effectLst>
                    <a:outerShdw blurRad="38100" dist="38100" dir="2700000" algn="tl">
                      <a:srgbClr val="000000">
                        <a:alpha val="43137"/>
                      </a:srgbClr>
                    </a:outerShdw>
                  </a:effectLst>
                  <a:latin typeface="+mj-lt"/>
                  <a:cs typeface="Arial" panose="020B0604020202020204" pitchFamily="34" charset="0"/>
                </a:rPr>
                <a:t>Route of Administration (RoA)</a:t>
              </a:r>
            </a:p>
          </p:txBody>
        </p:sp>
      </p:grpSp>
      <p:grpSp>
        <p:nvGrpSpPr>
          <p:cNvPr id="9" name="Group 8"/>
          <p:cNvGrpSpPr/>
          <p:nvPr/>
        </p:nvGrpSpPr>
        <p:grpSpPr>
          <a:xfrm>
            <a:off x="951237" y="702404"/>
            <a:ext cx="986573" cy="567974"/>
            <a:chOff x="2835440" y="707060"/>
            <a:chExt cx="384422" cy="564584"/>
          </a:xfrm>
        </p:grpSpPr>
        <p:sp>
          <p:nvSpPr>
            <p:cNvPr id="10" name="Oval 9"/>
            <p:cNvSpPr/>
            <p:nvPr/>
          </p:nvSpPr>
          <p:spPr>
            <a:xfrm>
              <a:off x="2905318" y="707060"/>
              <a:ext cx="258281" cy="564584"/>
            </a:xfrm>
            <a:prstGeom prst="ellipse">
              <a:avLst/>
            </a:prstGeom>
            <a:gradFill flip="none" rotWithShape="1">
              <a:gsLst>
                <a:gs pos="0">
                  <a:schemeClr val="bg1">
                    <a:lumMod val="95000"/>
                  </a:schemeClr>
                </a:gs>
                <a:gs pos="100000">
                  <a:schemeClr val="bg1">
                    <a:lumMod val="85000"/>
                  </a:schemeClr>
                </a:gs>
              </a:gsLst>
              <a:lin ang="13500000" scaled="1"/>
              <a:tileRect/>
            </a:gradFill>
            <a:ln>
              <a:solidFill>
                <a:schemeClr val="bg1"/>
              </a:solidFill>
            </a:ln>
            <a:effectLst>
              <a:outerShdw blurRad="1270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350" dirty="0">
                <a:solidFill>
                  <a:prstClr val="white"/>
                </a:solidFill>
                <a:latin typeface="Arial" panose="020B0604020202020204" pitchFamily="34" charset="0"/>
                <a:cs typeface="Arial" panose="020B0604020202020204" pitchFamily="34" charset="0"/>
              </a:endParaRPr>
            </a:p>
          </p:txBody>
        </p:sp>
        <p:sp>
          <p:nvSpPr>
            <p:cNvPr id="11" name="TextBox 10"/>
            <p:cNvSpPr txBox="1"/>
            <p:nvPr/>
          </p:nvSpPr>
          <p:spPr>
            <a:xfrm>
              <a:off x="2835440" y="720973"/>
              <a:ext cx="384422" cy="504800"/>
            </a:xfrm>
            <a:prstGeom prst="rect">
              <a:avLst/>
            </a:prstGeom>
            <a:noFill/>
          </p:spPr>
          <p:txBody>
            <a:bodyPr wrap="square" rtlCol="0">
              <a:spAutoFit/>
            </a:bodyPr>
            <a:lstStyle/>
            <a:p>
              <a:pPr algn="ctr"/>
              <a:r>
                <a:rPr lang="en-US" sz="1350" b="1" dirty="0">
                  <a:solidFill>
                    <a:schemeClr val="tx1">
                      <a:lumMod val="85000"/>
                      <a:lumOff val="15000"/>
                    </a:schemeClr>
                  </a:solidFill>
                  <a:latin typeface="Arial" panose="020B0604020202020204" pitchFamily="34" charset="0"/>
                  <a:cs typeface="Arial" panose="020B0604020202020204" pitchFamily="34" charset="0"/>
                </a:rPr>
                <a:t>ISO </a:t>
              </a:r>
            </a:p>
            <a:p>
              <a:pPr algn="ctr"/>
              <a:r>
                <a:rPr lang="en-US" sz="1350" b="1" dirty="0">
                  <a:solidFill>
                    <a:schemeClr val="tx1">
                      <a:lumMod val="85000"/>
                      <a:lumOff val="15000"/>
                    </a:schemeClr>
                  </a:solidFill>
                  <a:latin typeface="Arial" panose="020B0604020202020204" pitchFamily="34" charset="0"/>
                  <a:cs typeface="Arial" panose="020B0604020202020204" pitchFamily="34" charset="0"/>
                </a:rPr>
                <a:t>11239</a:t>
              </a:r>
            </a:p>
          </p:txBody>
        </p:sp>
      </p:grpSp>
      <p:sp>
        <p:nvSpPr>
          <p:cNvPr id="2" name="Slide Number Placeholder 1">
            <a:extLst>
              <a:ext uri="{FF2B5EF4-FFF2-40B4-BE49-F238E27FC236}">
                <a16:creationId xmlns:a16="http://schemas.microsoft.com/office/drawing/2014/main" id="{695305BC-41F9-4C92-AF2F-C217CCFFD701}"/>
              </a:ext>
            </a:extLst>
          </p:cNvPr>
          <p:cNvSpPr>
            <a:spLocks noGrp="1"/>
          </p:cNvSpPr>
          <p:nvPr>
            <p:ph type="sldNum" idx="17"/>
          </p:nvPr>
        </p:nvSpPr>
        <p:spPr/>
        <p:txBody>
          <a:bodyPr/>
          <a:lstStyle/>
          <a:p>
            <a:endParaRPr lang="ru-RU" dirty="0"/>
          </a:p>
        </p:txBody>
      </p:sp>
    </p:spTree>
    <p:extLst>
      <p:ext uri="{BB962C8B-B14F-4D97-AF65-F5344CB8AC3E}">
        <p14:creationId xmlns:p14="http://schemas.microsoft.com/office/powerpoint/2010/main" val="7565055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5"/>
          <p:cNvSpPr>
            <a:spLocks noGrp="1"/>
          </p:cNvSpPr>
          <p:nvPr>
            <p:ph idx="4294967295"/>
          </p:nvPr>
        </p:nvSpPr>
        <p:spPr>
          <a:xfrm>
            <a:off x="502498" y="1659085"/>
            <a:ext cx="8360087" cy="3874826"/>
          </a:xfrm>
        </p:spPr>
        <p:txBody>
          <a:bodyPr>
            <a:normAutofit fontScale="92500"/>
          </a:bodyPr>
          <a:lstStyle/>
          <a:p>
            <a:r>
              <a:rPr lang="en-US" sz="2100" dirty="0">
                <a:latin typeface="Arial" panose="020B0604020202020204" pitchFamily="34" charset="0"/>
                <a:cs typeface="Arial" panose="020B0604020202020204" pitchFamily="34" charset="0"/>
              </a:rPr>
              <a:t>EDQM terminology is hierarchical and more granular</a:t>
            </a:r>
          </a:p>
          <a:p>
            <a:pPr lvl="1"/>
            <a:r>
              <a:rPr lang="en-US" sz="1800" dirty="0">
                <a:latin typeface="Arial" panose="020B0604020202020204" pitchFamily="34" charset="0"/>
                <a:cs typeface="Arial" panose="020B0604020202020204" pitchFamily="34" charset="0"/>
              </a:rPr>
              <a:t>For example, 166 SPL DF terms vs ~536 EDQM BDF &amp; PDF terms</a:t>
            </a:r>
          </a:p>
          <a:p>
            <a:pPr marL="0" indent="0">
              <a:buNone/>
            </a:pPr>
            <a:endParaRPr lang="en-US" sz="1050" dirty="0">
              <a:latin typeface="Arial" panose="020B0604020202020204" pitchFamily="34" charset="0"/>
              <a:cs typeface="Arial" panose="020B0604020202020204" pitchFamily="34" charset="0"/>
            </a:endParaRPr>
          </a:p>
          <a:p>
            <a:r>
              <a:rPr lang="en-US" sz="2100" dirty="0">
                <a:latin typeface="Arial" panose="020B0604020202020204" pitchFamily="34" charset="0"/>
                <a:cs typeface="Arial" panose="020B0604020202020204" pitchFamily="34" charset="0"/>
              </a:rPr>
              <a:t>NCI / EVS added the entire EDQM terminology to the NCI terminology </a:t>
            </a:r>
          </a:p>
          <a:p>
            <a:pPr marL="0" indent="0">
              <a:buNone/>
            </a:pPr>
            <a:endParaRPr lang="en-US" sz="1050" dirty="0">
              <a:latin typeface="Arial" panose="020B0604020202020204" pitchFamily="34" charset="0"/>
              <a:cs typeface="Arial" panose="020B0604020202020204" pitchFamily="34" charset="0"/>
            </a:endParaRPr>
          </a:p>
          <a:p>
            <a:r>
              <a:rPr lang="en-US" sz="2100" dirty="0">
                <a:latin typeface="Arial" panose="020B0604020202020204" pitchFamily="34" charset="0"/>
                <a:cs typeface="Arial" panose="020B0604020202020204" pitchFamily="34" charset="0"/>
              </a:rPr>
              <a:t>NCI / EVS and FDA mapped SPL to EDQM Terminology for DF and RoA</a:t>
            </a:r>
          </a:p>
          <a:p>
            <a:pPr lvl="1"/>
            <a:r>
              <a:rPr lang="en-US" sz="1800" dirty="0">
                <a:latin typeface="Arial" panose="020B0604020202020204" pitchFamily="34" charset="0"/>
                <a:cs typeface="Arial" panose="020B0604020202020204" pitchFamily="34" charset="0"/>
              </a:rPr>
              <a:t>Currently, FDA and NCI/EVS are reviewing the mapping and gaps to determine next steps</a:t>
            </a:r>
          </a:p>
          <a:p>
            <a:pPr lvl="1"/>
            <a:endParaRPr lang="en-US" sz="1800" dirty="0">
              <a:latin typeface="Arial" panose="020B0604020202020204" pitchFamily="34" charset="0"/>
              <a:cs typeface="Arial" panose="020B0604020202020204" pitchFamily="34" charset="0"/>
            </a:endParaRPr>
          </a:p>
          <a:p>
            <a:pPr marL="342878" lvl="1" indent="0">
              <a:buNone/>
            </a:pPr>
            <a:r>
              <a:rPr lang="en-US" sz="1800" dirty="0">
                <a:solidFill>
                  <a:srgbClr val="C00000"/>
                </a:solidFill>
                <a:latin typeface="Arial" panose="020B0604020202020204" pitchFamily="34" charset="0"/>
                <a:cs typeface="Arial" panose="020B0604020202020204" pitchFamily="34" charset="0"/>
              </a:rPr>
              <a:t>Update:  FDA is reviewing the standard for a potential higher level interpretation that would enable FDA terminology for SPL to become compliant; else no plans to transition for content of labeling at this time.</a:t>
            </a:r>
          </a:p>
          <a:p>
            <a:pPr marL="342878" lvl="1" indent="0">
              <a:buNone/>
            </a:pPr>
            <a:endParaRPr lang="en-US" sz="1800" dirty="0">
              <a:latin typeface="Arial" panose="020B0604020202020204" pitchFamily="34" charset="0"/>
              <a:cs typeface="Arial" panose="020B0604020202020204" pitchFamily="34" charset="0"/>
            </a:endParaRPr>
          </a:p>
        </p:txBody>
      </p:sp>
      <p:grpSp>
        <p:nvGrpSpPr>
          <p:cNvPr id="5" name="Group 4"/>
          <p:cNvGrpSpPr/>
          <p:nvPr/>
        </p:nvGrpSpPr>
        <p:grpSpPr>
          <a:xfrm>
            <a:off x="1075891" y="643499"/>
            <a:ext cx="6436055" cy="756614"/>
            <a:chOff x="4629021" y="3459894"/>
            <a:chExt cx="2679382" cy="899553"/>
          </a:xfrm>
        </p:grpSpPr>
        <p:sp>
          <p:nvSpPr>
            <p:cNvPr id="6" name="Rounded Rectangle 50"/>
            <p:cNvSpPr/>
            <p:nvPr/>
          </p:nvSpPr>
          <p:spPr>
            <a:xfrm>
              <a:off x="4629021" y="3459894"/>
              <a:ext cx="2679382" cy="787400"/>
            </a:xfrm>
            <a:prstGeom prst="roundRect">
              <a:avLst>
                <a:gd name="adj"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200" dirty="0">
                <a:solidFill>
                  <a:prstClr val="white"/>
                </a:solidFill>
                <a:latin typeface="Arial" panose="020B0604020202020204" pitchFamily="34" charset="0"/>
                <a:cs typeface="Arial" panose="020B0604020202020204" pitchFamily="34" charset="0"/>
              </a:endParaRPr>
            </a:p>
          </p:txBody>
        </p:sp>
        <p:sp>
          <p:nvSpPr>
            <p:cNvPr id="7" name="TextBox 6">
              <a:hlinkClick r:id="rId2" action="ppaction://hlinksldjump"/>
            </p:cNvPr>
            <p:cNvSpPr txBox="1"/>
            <p:nvPr/>
          </p:nvSpPr>
          <p:spPr>
            <a:xfrm>
              <a:off x="4819625" y="3481235"/>
              <a:ext cx="2298174" cy="878212"/>
            </a:xfrm>
            <a:prstGeom prst="rect">
              <a:avLst/>
            </a:prstGeom>
            <a:noFill/>
          </p:spPr>
          <p:txBody>
            <a:bodyPr wrap="square" rtlCol="0">
              <a:spAutoFit/>
            </a:bodyPr>
            <a:lstStyle/>
            <a:p>
              <a:pPr algn="ctr"/>
              <a:r>
                <a:rPr lang="en-US" sz="2100" b="1" dirty="0">
                  <a:solidFill>
                    <a:schemeClr val="bg1"/>
                  </a:solidFill>
                  <a:effectLst>
                    <a:outerShdw blurRad="38100" dist="38100" dir="2700000" algn="tl">
                      <a:srgbClr val="000000">
                        <a:alpha val="43137"/>
                      </a:srgbClr>
                    </a:outerShdw>
                  </a:effectLst>
                  <a:latin typeface="+mj-lt"/>
                  <a:cs typeface="Arial" panose="020B0604020202020204" pitchFamily="34" charset="0"/>
                </a:rPr>
                <a:t>Dosage Form (DF)  &amp; </a:t>
              </a:r>
            </a:p>
            <a:p>
              <a:pPr algn="ctr"/>
              <a:r>
                <a:rPr lang="en-US" sz="2100" b="1" dirty="0">
                  <a:solidFill>
                    <a:schemeClr val="bg1"/>
                  </a:solidFill>
                  <a:effectLst>
                    <a:outerShdw blurRad="38100" dist="38100" dir="2700000" algn="tl">
                      <a:srgbClr val="000000">
                        <a:alpha val="43137"/>
                      </a:srgbClr>
                    </a:outerShdw>
                  </a:effectLst>
                  <a:latin typeface="+mj-lt"/>
                  <a:cs typeface="Arial" panose="020B0604020202020204" pitchFamily="34" charset="0"/>
                </a:rPr>
                <a:t>Route of Administration (RoA)</a:t>
              </a:r>
            </a:p>
          </p:txBody>
        </p:sp>
      </p:grpSp>
      <p:grpSp>
        <p:nvGrpSpPr>
          <p:cNvPr id="9" name="Group 8"/>
          <p:cNvGrpSpPr/>
          <p:nvPr/>
        </p:nvGrpSpPr>
        <p:grpSpPr>
          <a:xfrm>
            <a:off x="946475" y="690652"/>
            <a:ext cx="986573" cy="567974"/>
            <a:chOff x="2835440" y="707060"/>
            <a:chExt cx="384422" cy="564584"/>
          </a:xfrm>
        </p:grpSpPr>
        <p:sp>
          <p:nvSpPr>
            <p:cNvPr id="10" name="Oval 9"/>
            <p:cNvSpPr/>
            <p:nvPr/>
          </p:nvSpPr>
          <p:spPr>
            <a:xfrm>
              <a:off x="2905318" y="707060"/>
              <a:ext cx="258281" cy="564584"/>
            </a:xfrm>
            <a:prstGeom prst="ellipse">
              <a:avLst/>
            </a:prstGeom>
            <a:gradFill flip="none" rotWithShape="1">
              <a:gsLst>
                <a:gs pos="0">
                  <a:schemeClr val="bg1">
                    <a:lumMod val="95000"/>
                  </a:schemeClr>
                </a:gs>
                <a:gs pos="100000">
                  <a:schemeClr val="bg1">
                    <a:lumMod val="85000"/>
                  </a:schemeClr>
                </a:gs>
              </a:gsLst>
              <a:lin ang="13500000" scaled="1"/>
              <a:tileRect/>
            </a:gradFill>
            <a:ln>
              <a:solidFill>
                <a:schemeClr val="bg1"/>
              </a:solidFill>
            </a:ln>
            <a:effectLst>
              <a:outerShdw blurRad="1270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350" dirty="0">
                <a:solidFill>
                  <a:prstClr val="white"/>
                </a:solidFill>
                <a:latin typeface="Arial" panose="020B0604020202020204" pitchFamily="34" charset="0"/>
                <a:cs typeface="Arial" panose="020B0604020202020204" pitchFamily="34" charset="0"/>
              </a:endParaRPr>
            </a:p>
          </p:txBody>
        </p:sp>
        <p:sp>
          <p:nvSpPr>
            <p:cNvPr id="11" name="TextBox 10"/>
            <p:cNvSpPr txBox="1"/>
            <p:nvPr/>
          </p:nvSpPr>
          <p:spPr>
            <a:xfrm>
              <a:off x="2835440" y="720973"/>
              <a:ext cx="384422" cy="504800"/>
            </a:xfrm>
            <a:prstGeom prst="rect">
              <a:avLst/>
            </a:prstGeom>
            <a:noFill/>
          </p:spPr>
          <p:txBody>
            <a:bodyPr wrap="square" rtlCol="0">
              <a:spAutoFit/>
            </a:bodyPr>
            <a:lstStyle/>
            <a:p>
              <a:pPr algn="ctr"/>
              <a:r>
                <a:rPr lang="en-US" sz="1350" b="1" dirty="0">
                  <a:solidFill>
                    <a:schemeClr val="tx1">
                      <a:lumMod val="85000"/>
                      <a:lumOff val="15000"/>
                    </a:schemeClr>
                  </a:solidFill>
                  <a:latin typeface="Arial" panose="020B0604020202020204" pitchFamily="34" charset="0"/>
                  <a:cs typeface="Arial" panose="020B0604020202020204" pitchFamily="34" charset="0"/>
                </a:rPr>
                <a:t>ISO </a:t>
              </a:r>
            </a:p>
            <a:p>
              <a:pPr algn="ctr"/>
              <a:r>
                <a:rPr lang="en-US" sz="1350" b="1" dirty="0">
                  <a:solidFill>
                    <a:schemeClr val="tx1">
                      <a:lumMod val="85000"/>
                      <a:lumOff val="15000"/>
                    </a:schemeClr>
                  </a:solidFill>
                  <a:latin typeface="Arial" panose="020B0604020202020204" pitchFamily="34" charset="0"/>
                  <a:cs typeface="Arial" panose="020B0604020202020204" pitchFamily="34" charset="0"/>
                </a:rPr>
                <a:t>11239</a:t>
              </a:r>
            </a:p>
          </p:txBody>
        </p:sp>
      </p:grpSp>
      <p:sp>
        <p:nvSpPr>
          <p:cNvPr id="2" name="Slide Number Placeholder 1">
            <a:extLst>
              <a:ext uri="{FF2B5EF4-FFF2-40B4-BE49-F238E27FC236}">
                <a16:creationId xmlns:a16="http://schemas.microsoft.com/office/drawing/2014/main" id="{695305BC-41F9-4C92-AF2F-C217CCFFD701}"/>
              </a:ext>
            </a:extLst>
          </p:cNvPr>
          <p:cNvSpPr>
            <a:spLocks noGrp="1"/>
          </p:cNvSpPr>
          <p:nvPr>
            <p:ph type="sldNum" idx="17"/>
          </p:nvPr>
        </p:nvSpPr>
        <p:spPr/>
        <p:txBody>
          <a:bodyPr/>
          <a:lstStyle/>
          <a:p>
            <a:endParaRPr lang="ru-RU" dirty="0"/>
          </a:p>
        </p:txBody>
      </p:sp>
      <p:sp>
        <p:nvSpPr>
          <p:cNvPr id="3" name="TextBox 2">
            <a:extLst>
              <a:ext uri="{FF2B5EF4-FFF2-40B4-BE49-F238E27FC236}">
                <a16:creationId xmlns:a16="http://schemas.microsoft.com/office/drawing/2014/main" id="{DB2AF26C-4243-45C1-A2F3-6EE43B174155}"/>
              </a:ext>
            </a:extLst>
          </p:cNvPr>
          <p:cNvSpPr txBox="1"/>
          <p:nvPr/>
        </p:nvSpPr>
        <p:spPr>
          <a:xfrm>
            <a:off x="859545" y="5874963"/>
            <a:ext cx="7090682" cy="715581"/>
          </a:xfrm>
          <a:prstGeom prst="rect">
            <a:avLst/>
          </a:prstGeom>
          <a:noFill/>
        </p:spPr>
        <p:txBody>
          <a:bodyPr wrap="square" rtlCol="0">
            <a:spAutoFit/>
          </a:bodyPr>
          <a:lstStyle/>
          <a:p>
            <a:r>
              <a:rPr lang="en-US" sz="1350" dirty="0">
                <a:latin typeface="Arial" panose="020B0604020202020204" pitchFamily="34" charset="0"/>
                <a:cs typeface="Arial" panose="020B0604020202020204" pitchFamily="34" charset="0"/>
              </a:rPr>
              <a:t>Note: Drug product nomenclature (i.e. container labels, carton labeling and prescribing information) will continue to use USP terminology as per FD&amp;C Act.</a:t>
            </a:r>
          </a:p>
          <a:p>
            <a:endParaRPr lang="en-US" sz="1350" dirty="0"/>
          </a:p>
        </p:txBody>
      </p:sp>
    </p:spTree>
    <p:extLst>
      <p:ext uri="{BB962C8B-B14F-4D97-AF65-F5344CB8AC3E}">
        <p14:creationId xmlns:p14="http://schemas.microsoft.com/office/powerpoint/2010/main" val="30767545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452005" y="1672389"/>
            <a:ext cx="8527026" cy="3563037"/>
          </a:xfrm>
        </p:spPr>
        <p:txBody>
          <a:bodyPr>
            <a:normAutofit fontScale="92500" lnSpcReduction="10000"/>
          </a:bodyPr>
          <a:lstStyle/>
          <a:p>
            <a:r>
              <a:rPr lang="en-US" sz="2250" b="1" dirty="0">
                <a:solidFill>
                  <a:schemeClr val="accent6">
                    <a:lumMod val="75000"/>
                  </a:schemeClr>
                </a:solidFill>
                <a:latin typeface="Arial" panose="020B0604020202020204" pitchFamily="34" charset="0"/>
                <a:cs typeface="Arial" panose="020B0604020202020204" pitchFamily="34" charset="0"/>
              </a:rPr>
              <a:t>Units of Measurement Definition</a:t>
            </a:r>
          </a:p>
          <a:p>
            <a:pPr marL="837338" lvl="1" indent="-342900">
              <a:lnSpc>
                <a:spcPct val="80000"/>
              </a:lnSpc>
              <a:defRPr/>
            </a:pPr>
            <a:r>
              <a:rPr lang="en-GB" sz="1950" dirty="0">
                <a:latin typeface="Arial" panose="020B0604020202020204" pitchFamily="34" charset="0"/>
                <a:cs typeface="Arial" panose="020B0604020202020204" pitchFamily="34" charset="0"/>
              </a:rPr>
              <a:t>Data elements and structures for unique identification and exchange of units of measurement</a:t>
            </a:r>
          </a:p>
          <a:p>
            <a:pPr marL="494438" lvl="1" indent="0">
              <a:lnSpc>
                <a:spcPct val="80000"/>
              </a:lnSpc>
              <a:buNone/>
              <a:defRPr/>
            </a:pPr>
            <a:endParaRPr lang="en-GB" sz="900" dirty="0">
              <a:latin typeface="Arial" panose="020B0604020202020204" pitchFamily="34" charset="0"/>
              <a:cs typeface="Arial" panose="020B0604020202020204" pitchFamily="34" charset="0"/>
            </a:endParaRPr>
          </a:p>
          <a:p>
            <a:pPr marL="685800" lvl="2" indent="0">
              <a:buNone/>
            </a:pPr>
            <a:endParaRPr lang="en-US" sz="1500" dirty="0">
              <a:latin typeface="Arial" panose="020B0604020202020204" pitchFamily="34" charset="0"/>
              <a:cs typeface="Arial" panose="020B0604020202020204" pitchFamily="34" charset="0"/>
            </a:endParaRPr>
          </a:p>
          <a:p>
            <a:r>
              <a:rPr lang="en-US" sz="2250" dirty="0">
                <a:latin typeface="Arial" panose="020B0604020202020204" pitchFamily="34" charset="0"/>
                <a:cs typeface="Arial" panose="020B0604020202020204" pitchFamily="34" charset="0"/>
              </a:rPr>
              <a:t>The </a:t>
            </a:r>
            <a:r>
              <a:rPr lang="en-US" sz="2250" b="1" i="1" dirty="0">
                <a:latin typeface="Arial" panose="020B0604020202020204" pitchFamily="34" charset="0"/>
                <a:cs typeface="Arial" panose="020B0604020202020204" pitchFamily="34" charset="0"/>
              </a:rPr>
              <a:t>Unified Code for Units of Measure </a:t>
            </a:r>
            <a:r>
              <a:rPr lang="en-US" sz="2250" dirty="0">
                <a:latin typeface="Arial" panose="020B0604020202020204" pitchFamily="34" charset="0"/>
                <a:cs typeface="Arial" panose="020B0604020202020204" pitchFamily="34" charset="0"/>
              </a:rPr>
              <a:t>(</a:t>
            </a:r>
            <a:r>
              <a:rPr lang="en-US" sz="2250" b="1" dirty="0">
                <a:latin typeface="Arial" panose="020B0604020202020204" pitchFamily="34" charset="0"/>
                <a:cs typeface="Arial" panose="020B0604020202020204" pitchFamily="34" charset="0"/>
              </a:rPr>
              <a:t>UCUM</a:t>
            </a:r>
            <a:r>
              <a:rPr lang="en-US" sz="2250" dirty="0">
                <a:latin typeface="Arial" panose="020B0604020202020204" pitchFamily="34" charset="0"/>
                <a:cs typeface="Arial" panose="020B0604020202020204" pitchFamily="34" charset="0"/>
              </a:rPr>
              <a:t>) was selected as the ISO 11240 compliant standard</a:t>
            </a:r>
          </a:p>
          <a:p>
            <a:pPr lvl="1"/>
            <a:r>
              <a:rPr lang="en-US" sz="1950" dirty="0">
                <a:latin typeface="Arial" panose="020B0604020202020204" pitchFamily="34" charset="0"/>
                <a:cs typeface="Arial" panose="020B0604020202020204" pitchFamily="34" charset="0"/>
              </a:rPr>
              <a:t>UCUM is a system intended to include all units of measures being contemporarily used in international science, engineering, and business</a:t>
            </a:r>
          </a:p>
          <a:p>
            <a:pPr marL="342878" lvl="1" indent="0">
              <a:buNone/>
            </a:pPr>
            <a:endParaRPr lang="en-US" sz="975" dirty="0">
              <a:latin typeface="Arial" panose="020B0604020202020204" pitchFamily="34" charset="0"/>
              <a:cs typeface="Arial" panose="020B0604020202020204" pitchFamily="34" charset="0"/>
            </a:endParaRPr>
          </a:p>
          <a:p>
            <a:pPr lvl="1"/>
            <a:r>
              <a:rPr lang="en-US" sz="1950" dirty="0">
                <a:latin typeface="Arial" panose="020B0604020202020204" pitchFamily="34" charset="0"/>
                <a:cs typeface="Arial" panose="020B0604020202020204" pitchFamily="34" charset="0"/>
              </a:rPr>
              <a:t>Currently, FDA receives submissions that use the UCUM syntax standard for dosage strength in both content of product labeling and drug establishment registration and drug listing.</a:t>
            </a:r>
          </a:p>
        </p:txBody>
      </p:sp>
      <p:grpSp>
        <p:nvGrpSpPr>
          <p:cNvPr id="5" name="Group 4"/>
          <p:cNvGrpSpPr/>
          <p:nvPr/>
        </p:nvGrpSpPr>
        <p:grpSpPr>
          <a:xfrm>
            <a:off x="948246" y="635212"/>
            <a:ext cx="6526281" cy="729454"/>
            <a:chOff x="4629021" y="3459894"/>
            <a:chExt cx="2679382" cy="787400"/>
          </a:xfrm>
          <a:solidFill>
            <a:schemeClr val="accent6">
              <a:lumMod val="75000"/>
            </a:schemeClr>
          </a:solidFill>
        </p:grpSpPr>
        <p:sp>
          <p:nvSpPr>
            <p:cNvPr id="6" name="Rounded Rectangle 50"/>
            <p:cNvSpPr/>
            <p:nvPr/>
          </p:nvSpPr>
          <p:spPr>
            <a:xfrm>
              <a:off x="4629021" y="3459894"/>
              <a:ext cx="2679382" cy="7874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200" dirty="0">
                <a:solidFill>
                  <a:prstClr val="white"/>
                </a:solidFill>
                <a:latin typeface="Arial" panose="020B0604020202020204" pitchFamily="34" charset="0"/>
                <a:cs typeface="Arial" panose="020B0604020202020204" pitchFamily="34" charset="0"/>
              </a:endParaRPr>
            </a:p>
          </p:txBody>
        </p:sp>
        <p:sp>
          <p:nvSpPr>
            <p:cNvPr id="7" name="TextBox 6">
              <a:hlinkClick r:id="rId2" action="ppaction://hlinksldjump"/>
            </p:cNvPr>
            <p:cNvSpPr txBox="1"/>
            <p:nvPr/>
          </p:nvSpPr>
          <p:spPr>
            <a:xfrm>
              <a:off x="4819625" y="3628853"/>
              <a:ext cx="2298174" cy="498339"/>
            </a:xfrm>
            <a:prstGeom prst="rect">
              <a:avLst/>
            </a:prstGeom>
            <a:grpFill/>
          </p:spPr>
          <p:txBody>
            <a:bodyPr wrap="square" rtlCol="0">
              <a:spAutoFit/>
            </a:bodyPr>
            <a:lstStyle/>
            <a:p>
              <a:pPr algn="ctr"/>
              <a:r>
                <a:rPr lang="en-US" sz="2400" b="1" dirty="0">
                  <a:solidFill>
                    <a:schemeClr val="bg1"/>
                  </a:solidFill>
                  <a:effectLst>
                    <a:outerShdw blurRad="38100" dist="38100" dir="2700000" algn="tl">
                      <a:srgbClr val="000000">
                        <a:alpha val="43137"/>
                      </a:srgbClr>
                    </a:outerShdw>
                  </a:effectLst>
                  <a:cs typeface="Arial" panose="020B0604020202020204" pitchFamily="34" charset="0"/>
                </a:rPr>
                <a:t>Units of Measurement</a:t>
              </a:r>
            </a:p>
          </p:txBody>
        </p:sp>
      </p:grpSp>
      <p:grpSp>
        <p:nvGrpSpPr>
          <p:cNvPr id="9" name="Group 8"/>
          <p:cNvGrpSpPr/>
          <p:nvPr/>
        </p:nvGrpSpPr>
        <p:grpSpPr>
          <a:xfrm>
            <a:off x="876467" y="702857"/>
            <a:ext cx="975104" cy="556099"/>
            <a:chOff x="2835440" y="707060"/>
            <a:chExt cx="384422" cy="564584"/>
          </a:xfrm>
        </p:grpSpPr>
        <p:sp>
          <p:nvSpPr>
            <p:cNvPr id="10" name="Oval 9"/>
            <p:cNvSpPr/>
            <p:nvPr/>
          </p:nvSpPr>
          <p:spPr>
            <a:xfrm>
              <a:off x="2905318" y="707060"/>
              <a:ext cx="258281" cy="564584"/>
            </a:xfrm>
            <a:prstGeom prst="ellipse">
              <a:avLst/>
            </a:prstGeom>
            <a:gradFill flip="none" rotWithShape="1">
              <a:gsLst>
                <a:gs pos="0">
                  <a:schemeClr val="bg1">
                    <a:lumMod val="95000"/>
                  </a:schemeClr>
                </a:gs>
                <a:gs pos="100000">
                  <a:schemeClr val="bg1">
                    <a:lumMod val="85000"/>
                  </a:schemeClr>
                </a:gs>
              </a:gsLst>
              <a:lin ang="13500000" scaled="1"/>
              <a:tileRect/>
            </a:gradFill>
            <a:ln>
              <a:solidFill>
                <a:schemeClr val="bg1"/>
              </a:solidFill>
            </a:ln>
            <a:effectLst>
              <a:outerShdw blurRad="1270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350" dirty="0">
                <a:solidFill>
                  <a:prstClr val="white"/>
                </a:solidFill>
                <a:latin typeface="Arial" panose="020B0604020202020204" pitchFamily="34" charset="0"/>
                <a:cs typeface="Arial" panose="020B0604020202020204" pitchFamily="34" charset="0"/>
              </a:endParaRPr>
            </a:p>
          </p:txBody>
        </p:sp>
        <p:sp>
          <p:nvSpPr>
            <p:cNvPr id="11" name="TextBox 10"/>
            <p:cNvSpPr txBox="1"/>
            <p:nvPr/>
          </p:nvSpPr>
          <p:spPr>
            <a:xfrm>
              <a:off x="2835440" y="720973"/>
              <a:ext cx="384422" cy="515580"/>
            </a:xfrm>
            <a:prstGeom prst="rect">
              <a:avLst/>
            </a:prstGeom>
            <a:noFill/>
          </p:spPr>
          <p:txBody>
            <a:bodyPr wrap="square" rtlCol="0">
              <a:spAutoFit/>
            </a:bodyPr>
            <a:lstStyle/>
            <a:p>
              <a:pPr algn="ctr"/>
              <a:r>
                <a:rPr lang="en-US" sz="1350" b="1" dirty="0">
                  <a:solidFill>
                    <a:schemeClr val="tx1">
                      <a:lumMod val="85000"/>
                      <a:lumOff val="15000"/>
                    </a:schemeClr>
                  </a:solidFill>
                  <a:latin typeface="Arial" panose="020B0604020202020204" pitchFamily="34" charset="0"/>
                  <a:cs typeface="Arial" panose="020B0604020202020204" pitchFamily="34" charset="0"/>
                </a:rPr>
                <a:t>ISO </a:t>
              </a:r>
            </a:p>
            <a:p>
              <a:pPr algn="ctr"/>
              <a:r>
                <a:rPr lang="en-US" sz="1350" b="1" dirty="0">
                  <a:solidFill>
                    <a:schemeClr val="tx1">
                      <a:lumMod val="85000"/>
                      <a:lumOff val="15000"/>
                    </a:schemeClr>
                  </a:solidFill>
                  <a:latin typeface="Arial" panose="020B0604020202020204" pitchFamily="34" charset="0"/>
                  <a:cs typeface="Arial" panose="020B0604020202020204" pitchFamily="34" charset="0"/>
                </a:rPr>
                <a:t>11240</a:t>
              </a:r>
            </a:p>
          </p:txBody>
        </p:sp>
      </p:grpSp>
      <p:sp>
        <p:nvSpPr>
          <p:cNvPr id="2" name="Slide Number Placeholder 1">
            <a:extLst>
              <a:ext uri="{FF2B5EF4-FFF2-40B4-BE49-F238E27FC236}">
                <a16:creationId xmlns:a16="http://schemas.microsoft.com/office/drawing/2014/main" id="{961B0133-265D-40CE-94A9-E48326789CFA}"/>
              </a:ext>
            </a:extLst>
          </p:cNvPr>
          <p:cNvSpPr>
            <a:spLocks noGrp="1"/>
          </p:cNvSpPr>
          <p:nvPr>
            <p:ph type="sldNum" idx="17"/>
          </p:nvPr>
        </p:nvSpPr>
        <p:spPr/>
        <p:txBody>
          <a:bodyPr/>
          <a:lstStyle/>
          <a:p>
            <a:endParaRPr lang="ru-RU" dirty="0"/>
          </a:p>
        </p:txBody>
      </p:sp>
    </p:spTree>
    <p:extLst>
      <p:ext uri="{BB962C8B-B14F-4D97-AF65-F5344CB8AC3E}">
        <p14:creationId xmlns:p14="http://schemas.microsoft.com/office/powerpoint/2010/main" val="24384164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510266" y="1744747"/>
            <a:ext cx="8409019" cy="4601773"/>
          </a:xfrm>
        </p:spPr>
        <p:txBody>
          <a:bodyPr>
            <a:normAutofit/>
          </a:bodyPr>
          <a:lstStyle/>
          <a:p>
            <a:r>
              <a:rPr lang="en-US" sz="2800" b="1" dirty="0" err="1">
                <a:solidFill>
                  <a:srgbClr val="00B0F0"/>
                </a:solidFill>
                <a:latin typeface="Arial" panose="020B0604020202020204" pitchFamily="34" charset="0"/>
                <a:cs typeface="Arial" panose="020B0604020202020204" pitchFamily="34" charset="0"/>
              </a:rPr>
              <a:t>PhPID</a:t>
            </a:r>
            <a:r>
              <a:rPr lang="en-US" sz="2800" b="1" dirty="0">
                <a:solidFill>
                  <a:srgbClr val="00B0F0"/>
                </a:solidFill>
                <a:latin typeface="Arial" panose="020B0604020202020204" pitchFamily="34" charset="0"/>
                <a:cs typeface="Arial" panose="020B0604020202020204" pitchFamily="34" charset="0"/>
              </a:rPr>
              <a:t> Description - </a:t>
            </a:r>
            <a:r>
              <a:rPr lang="en-US" sz="2800" i="1" dirty="0" err="1">
                <a:latin typeface="Arial" panose="020B0604020202020204" pitchFamily="34" charset="0"/>
                <a:cs typeface="Arial" panose="020B0604020202020204" pitchFamily="34" charset="0"/>
              </a:rPr>
              <a:t>PhPID</a:t>
            </a:r>
            <a:r>
              <a:rPr lang="en-US" sz="2800" i="1" dirty="0">
                <a:latin typeface="Arial" panose="020B0604020202020204" pitchFamily="34" charset="0"/>
                <a:cs typeface="Arial" panose="020B0604020202020204" pitchFamily="34" charset="0"/>
              </a:rPr>
              <a:t> is a code generated by an algorithm that can be used to determine pharmaceutical equivalence of products</a:t>
            </a:r>
          </a:p>
          <a:p>
            <a:pPr marL="0" indent="0">
              <a:buNone/>
            </a:pPr>
            <a:endParaRPr lang="en-US" sz="500" dirty="0">
              <a:latin typeface="Arial" panose="020B0604020202020204" pitchFamily="34" charset="0"/>
              <a:cs typeface="Arial" panose="020B0604020202020204" pitchFamily="34" charset="0"/>
            </a:endParaRPr>
          </a:p>
          <a:p>
            <a:endParaRPr lang="en-US" altLang="en-US" sz="1800" dirty="0">
              <a:latin typeface="Arial" panose="020B0604020202020204" pitchFamily="34" charset="0"/>
              <a:cs typeface="Arial" panose="020B0604020202020204" pitchFamily="34" charset="0"/>
            </a:endParaRPr>
          </a:p>
        </p:txBody>
      </p:sp>
      <p:grpSp>
        <p:nvGrpSpPr>
          <p:cNvPr id="2" name="Group 1"/>
          <p:cNvGrpSpPr/>
          <p:nvPr/>
        </p:nvGrpSpPr>
        <p:grpSpPr>
          <a:xfrm>
            <a:off x="624391" y="738264"/>
            <a:ext cx="7145261" cy="618624"/>
            <a:chOff x="468737" y="374771"/>
            <a:chExt cx="9987008" cy="824446"/>
          </a:xfrm>
        </p:grpSpPr>
        <p:sp>
          <p:nvSpPr>
            <p:cNvPr id="12" name="Rounded Rectangle 30"/>
            <p:cNvSpPr/>
            <p:nvPr/>
          </p:nvSpPr>
          <p:spPr>
            <a:xfrm>
              <a:off x="601883" y="374771"/>
              <a:ext cx="9853862" cy="824446"/>
            </a:xfrm>
            <a:prstGeom prst="roundRect">
              <a:avLst>
                <a:gd name="adj" fmla="val 50000"/>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350" dirty="0">
                <a:solidFill>
                  <a:prstClr val="white"/>
                </a:solidFill>
                <a:latin typeface="Arial" panose="020B0604020202020204" pitchFamily="34" charset="0"/>
                <a:cs typeface="Arial" panose="020B0604020202020204" pitchFamily="34" charset="0"/>
              </a:endParaRPr>
            </a:p>
          </p:txBody>
        </p:sp>
        <p:sp>
          <p:nvSpPr>
            <p:cNvPr id="13" name="TextBox 12">
              <a:hlinkClick r:id="rId2" action="ppaction://hlinksldjump"/>
            </p:cNvPr>
            <p:cNvSpPr txBox="1"/>
            <p:nvPr/>
          </p:nvSpPr>
          <p:spPr>
            <a:xfrm>
              <a:off x="1345355" y="475526"/>
              <a:ext cx="8895634" cy="553738"/>
            </a:xfrm>
            <a:prstGeom prst="rect">
              <a:avLst/>
            </a:prstGeom>
            <a:noFill/>
          </p:spPr>
          <p:txBody>
            <a:bodyPr wrap="square" rtlCol="0">
              <a:spAutoFit/>
            </a:bodyPr>
            <a:lstStyle/>
            <a:p>
              <a:pPr algn="ctr">
                <a:defRPr/>
              </a:pPr>
              <a:r>
                <a:rPr lang="en-US" sz="2100" b="1" dirty="0">
                  <a:solidFill>
                    <a:prstClr val="white"/>
                  </a:solidFill>
                  <a:effectLst>
                    <a:outerShdw blurRad="38100" dist="38100" dir="2700000" algn="tl">
                      <a:srgbClr val="000000">
                        <a:alpha val="43137"/>
                      </a:srgbClr>
                    </a:outerShdw>
                  </a:effectLst>
                  <a:cs typeface="Arial" panose="020B0604020202020204" pitchFamily="34" charset="0"/>
                </a:rPr>
                <a:t>Pharmaceutical Product Identification (PhPID)</a:t>
              </a:r>
            </a:p>
          </p:txBody>
        </p:sp>
        <p:grpSp>
          <p:nvGrpSpPr>
            <p:cNvPr id="15" name="Group 14"/>
            <p:cNvGrpSpPr/>
            <p:nvPr/>
          </p:nvGrpSpPr>
          <p:grpSpPr>
            <a:xfrm>
              <a:off x="468737" y="442580"/>
              <a:ext cx="1406506" cy="688827"/>
              <a:chOff x="2842247" y="707060"/>
              <a:chExt cx="384422" cy="564584"/>
            </a:xfrm>
          </p:grpSpPr>
          <p:sp>
            <p:nvSpPr>
              <p:cNvPr id="16" name="Oval 15"/>
              <p:cNvSpPr/>
              <p:nvPr/>
            </p:nvSpPr>
            <p:spPr>
              <a:xfrm>
                <a:off x="2905318" y="707060"/>
                <a:ext cx="258281" cy="564584"/>
              </a:xfrm>
              <a:prstGeom prst="ellipse">
                <a:avLst/>
              </a:prstGeom>
              <a:gradFill flip="none" rotWithShape="1">
                <a:gsLst>
                  <a:gs pos="0">
                    <a:schemeClr val="bg1">
                      <a:lumMod val="95000"/>
                    </a:schemeClr>
                  </a:gs>
                  <a:gs pos="100000">
                    <a:schemeClr val="bg1">
                      <a:lumMod val="85000"/>
                    </a:schemeClr>
                  </a:gs>
                </a:gsLst>
                <a:lin ang="13500000" scaled="1"/>
                <a:tileRect/>
              </a:gradFill>
              <a:ln>
                <a:solidFill>
                  <a:schemeClr val="bg1"/>
                </a:solidFill>
              </a:ln>
              <a:effectLst>
                <a:outerShdw blurRad="1270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350" dirty="0">
                  <a:solidFill>
                    <a:prstClr val="white"/>
                  </a:solidFill>
                  <a:latin typeface="Arial" panose="020B0604020202020204" pitchFamily="34" charset="0"/>
                  <a:cs typeface="Arial" panose="020B0604020202020204" pitchFamily="34" charset="0"/>
                </a:endParaRPr>
              </a:p>
            </p:txBody>
          </p:sp>
          <p:sp>
            <p:nvSpPr>
              <p:cNvPr id="17" name="TextBox 16"/>
              <p:cNvSpPr txBox="1"/>
              <p:nvPr/>
            </p:nvSpPr>
            <p:spPr>
              <a:xfrm>
                <a:off x="2842247" y="714914"/>
                <a:ext cx="384422" cy="554719"/>
              </a:xfrm>
              <a:prstGeom prst="rect">
                <a:avLst/>
              </a:prstGeom>
              <a:noFill/>
            </p:spPr>
            <p:txBody>
              <a:bodyPr wrap="square" rtlCol="0">
                <a:spAutoFit/>
              </a:bodyPr>
              <a:lstStyle/>
              <a:p>
                <a:pPr algn="ctr"/>
                <a:r>
                  <a:rPr lang="en-US" sz="1350" b="1" dirty="0">
                    <a:solidFill>
                      <a:schemeClr val="tx1">
                        <a:lumMod val="85000"/>
                        <a:lumOff val="15000"/>
                      </a:schemeClr>
                    </a:solidFill>
                    <a:latin typeface="Arial" panose="020B0604020202020204" pitchFamily="34" charset="0"/>
                    <a:cs typeface="Arial" panose="020B0604020202020204" pitchFamily="34" charset="0"/>
                  </a:rPr>
                  <a:t>ISO </a:t>
                </a:r>
              </a:p>
              <a:p>
                <a:pPr algn="ctr"/>
                <a:r>
                  <a:rPr lang="en-US" sz="1350" b="1" dirty="0">
                    <a:solidFill>
                      <a:schemeClr val="tx1">
                        <a:lumMod val="85000"/>
                        <a:lumOff val="15000"/>
                      </a:schemeClr>
                    </a:solidFill>
                    <a:latin typeface="Arial" panose="020B0604020202020204" pitchFamily="34" charset="0"/>
                    <a:cs typeface="Arial" panose="020B0604020202020204" pitchFamily="34" charset="0"/>
                  </a:rPr>
                  <a:t>11616</a:t>
                </a:r>
              </a:p>
            </p:txBody>
          </p:sp>
        </p:grpSp>
      </p:grpSp>
      <p:sp>
        <p:nvSpPr>
          <p:cNvPr id="4" name="Slide Number Placeholder 3">
            <a:extLst>
              <a:ext uri="{FF2B5EF4-FFF2-40B4-BE49-F238E27FC236}">
                <a16:creationId xmlns:a16="http://schemas.microsoft.com/office/drawing/2014/main" id="{39274A6F-62D8-4D06-ABBE-67B8CC0B1F7E}"/>
              </a:ext>
            </a:extLst>
          </p:cNvPr>
          <p:cNvSpPr>
            <a:spLocks noGrp="1"/>
          </p:cNvSpPr>
          <p:nvPr>
            <p:ph type="sldNum" idx="17"/>
          </p:nvPr>
        </p:nvSpPr>
        <p:spPr>
          <a:xfrm>
            <a:off x="6454880" y="6346521"/>
            <a:ext cx="2133600" cy="365125"/>
          </a:xfrm>
        </p:spPr>
        <p:txBody>
          <a:bodyPr/>
          <a:lstStyle/>
          <a:p>
            <a:fld id="{FFF7B63D-0F28-4755-A64C-FC558C90F415}" type="slidenum">
              <a:rPr lang="ru-RU" smtClean="0"/>
              <a:pPr/>
              <a:t>25</a:t>
            </a:fld>
            <a:endParaRPr lang="ru-RU" dirty="0"/>
          </a:p>
        </p:txBody>
      </p:sp>
      <p:sp>
        <p:nvSpPr>
          <p:cNvPr id="6" name="TextBox 5">
            <a:extLst>
              <a:ext uri="{FF2B5EF4-FFF2-40B4-BE49-F238E27FC236}">
                <a16:creationId xmlns:a16="http://schemas.microsoft.com/office/drawing/2014/main" id="{9885A7F7-D748-45D9-BBD7-DC7DCB051287}"/>
              </a:ext>
            </a:extLst>
          </p:cNvPr>
          <p:cNvSpPr txBox="1"/>
          <p:nvPr/>
        </p:nvSpPr>
        <p:spPr>
          <a:xfrm>
            <a:off x="4917140" y="3318793"/>
            <a:ext cx="3716594" cy="2385268"/>
          </a:xfrm>
          <a:prstGeom prst="rect">
            <a:avLst/>
          </a:prstGeom>
          <a:noFill/>
          <a:ln w="19050">
            <a:solidFill>
              <a:srgbClr val="A62931"/>
            </a:solidFill>
          </a:ln>
        </p:spPr>
        <p:txBody>
          <a:bodyPr wrap="square" rtlCol="0">
            <a:spAutoFit/>
          </a:bodyPr>
          <a:lstStyle/>
          <a:p>
            <a:pPr indent="-114300"/>
            <a:r>
              <a:rPr lang="en-GB" sz="1600" dirty="0">
                <a:latin typeface="Arial" panose="020B0604020202020204" pitchFamily="34" charset="0"/>
                <a:ea typeface="MS Mincho" pitchFamily="49" charset="-128"/>
                <a:cs typeface="Arial" panose="020B0604020202020204" pitchFamily="34" charset="0"/>
              </a:rPr>
              <a:t>PhPID_SUB_</a:t>
            </a:r>
            <a:r>
              <a:rPr lang="en-GB" sz="1600" dirty="0">
                <a:solidFill>
                  <a:srgbClr val="FF0000"/>
                </a:solidFill>
                <a:latin typeface="Arial" panose="020B0604020202020204" pitchFamily="34" charset="0"/>
                <a:ea typeface="MS Mincho" pitchFamily="49" charset="-128"/>
                <a:cs typeface="Arial" panose="020B0604020202020204" pitchFamily="34" charset="0"/>
              </a:rPr>
              <a:t>L1 </a:t>
            </a:r>
            <a:r>
              <a:rPr lang="en-GB" sz="1600" dirty="0">
                <a:latin typeface="Arial" panose="020B0604020202020204" pitchFamily="34" charset="0"/>
                <a:ea typeface="MS Mincho" pitchFamily="49" charset="-128"/>
                <a:cs typeface="Arial" panose="020B0604020202020204" pitchFamily="34" charset="0"/>
                <a:sym typeface="Wingdings" charset="2"/>
              </a:rPr>
              <a:t></a:t>
            </a:r>
            <a:r>
              <a:rPr lang="en-GB" sz="1600" dirty="0">
                <a:latin typeface="Arial" panose="020B0604020202020204" pitchFamily="34" charset="0"/>
                <a:ea typeface="MS Mincho" pitchFamily="49" charset="-128"/>
                <a:cs typeface="Arial" panose="020B0604020202020204" pitchFamily="34" charset="0"/>
              </a:rPr>
              <a:t> Substance Term(s)</a:t>
            </a:r>
          </a:p>
          <a:p>
            <a:pPr indent="-114300"/>
            <a:endParaRPr lang="en-GB" sz="700" dirty="0">
              <a:latin typeface="Arial" panose="020B0604020202020204" pitchFamily="34" charset="0"/>
              <a:ea typeface="MS Mincho" pitchFamily="49" charset="-128"/>
              <a:cs typeface="Arial" panose="020B0604020202020204" pitchFamily="34" charset="0"/>
              <a:sym typeface="Wingdings" charset="2"/>
            </a:endParaRPr>
          </a:p>
          <a:p>
            <a:pPr marL="117158" indent="-192024" algn="just">
              <a:buClr>
                <a:schemeClr val="accent3"/>
              </a:buClr>
              <a:defRPr/>
            </a:pPr>
            <a:r>
              <a:rPr lang="en-GB" sz="1600" dirty="0">
                <a:latin typeface="Arial" panose="020B0604020202020204" pitchFamily="34" charset="0"/>
                <a:ea typeface="MS Mincho" pitchFamily="49" charset="-128"/>
                <a:cs typeface="Arial" panose="020B0604020202020204" pitchFamily="34" charset="0"/>
                <a:sym typeface="Wingdings" charset="2"/>
              </a:rPr>
              <a:t>PhPID_SUB_</a:t>
            </a:r>
            <a:r>
              <a:rPr lang="en-GB" sz="1600" dirty="0">
                <a:solidFill>
                  <a:srgbClr val="FF0000"/>
                </a:solidFill>
                <a:latin typeface="Arial" panose="020B0604020202020204" pitchFamily="34" charset="0"/>
                <a:ea typeface="MS Mincho" pitchFamily="49" charset="-128"/>
                <a:cs typeface="Arial" panose="020B0604020202020204" pitchFamily="34" charset="0"/>
                <a:sym typeface="Wingdings" charset="2"/>
              </a:rPr>
              <a:t>L2</a:t>
            </a:r>
            <a:r>
              <a:rPr lang="en-GB" sz="1600" dirty="0">
                <a:latin typeface="Arial" panose="020B0604020202020204" pitchFamily="34" charset="0"/>
                <a:ea typeface="MS Mincho" pitchFamily="49" charset="-128"/>
                <a:cs typeface="Arial" panose="020B0604020202020204" pitchFamily="34" charset="0"/>
                <a:sym typeface="Wingdings" charset="2"/>
              </a:rPr>
              <a:t> </a:t>
            </a:r>
            <a:r>
              <a:rPr lang="en-GB" sz="1600" dirty="0">
                <a:latin typeface="Arial" panose="020B0604020202020204" pitchFamily="34" charset="0"/>
                <a:ea typeface="MS Mincho" pitchFamily="49" charset="-128"/>
                <a:cs typeface="Arial" panose="020B0604020202020204" pitchFamily="34" charset="0"/>
              </a:rPr>
              <a:t> Substance Term(s) + Strength + </a:t>
            </a:r>
            <a:r>
              <a:rPr lang="en-GB" sz="1600" dirty="0">
                <a:latin typeface="Arial" panose="020B0604020202020204" pitchFamily="34" charset="0"/>
                <a:ea typeface="MS Mincho" pitchFamily="49" charset="-128"/>
                <a:cs typeface="Arial" panose="020B0604020202020204" pitchFamily="34" charset="0"/>
                <a:sym typeface="Wingdings" charset="2"/>
              </a:rPr>
              <a:t>reference strength</a:t>
            </a:r>
          </a:p>
          <a:p>
            <a:pPr marL="117158" indent="-192024" algn="just">
              <a:buClr>
                <a:schemeClr val="accent3"/>
              </a:buClr>
              <a:defRPr/>
            </a:pPr>
            <a:endParaRPr lang="en-GB" sz="700" dirty="0">
              <a:latin typeface="Arial" panose="020B0604020202020204" pitchFamily="34" charset="0"/>
              <a:ea typeface="MS Mincho" pitchFamily="49" charset="-128"/>
              <a:cs typeface="Arial" panose="020B0604020202020204" pitchFamily="34" charset="0"/>
              <a:sym typeface="Wingdings" charset="2"/>
            </a:endParaRPr>
          </a:p>
          <a:p>
            <a:pPr marL="117158" indent="-192024" algn="just">
              <a:buClr>
                <a:schemeClr val="accent3"/>
              </a:buClr>
              <a:defRPr/>
            </a:pPr>
            <a:r>
              <a:rPr lang="en-GB" sz="1600" dirty="0">
                <a:latin typeface="Arial" panose="020B0604020202020204" pitchFamily="34" charset="0"/>
                <a:ea typeface="MS Mincho" pitchFamily="49" charset="-128"/>
                <a:cs typeface="Arial" panose="020B0604020202020204" pitchFamily="34" charset="0"/>
                <a:sym typeface="Wingdings" charset="2"/>
              </a:rPr>
              <a:t>PhPID_SUB_</a:t>
            </a:r>
            <a:r>
              <a:rPr lang="en-GB" sz="1600" dirty="0">
                <a:solidFill>
                  <a:srgbClr val="FF0000"/>
                </a:solidFill>
                <a:latin typeface="Arial" panose="020B0604020202020204" pitchFamily="34" charset="0"/>
                <a:ea typeface="MS Mincho" pitchFamily="49" charset="-128"/>
                <a:cs typeface="Arial" panose="020B0604020202020204" pitchFamily="34" charset="0"/>
                <a:sym typeface="Wingdings" charset="2"/>
              </a:rPr>
              <a:t>L3</a:t>
            </a:r>
            <a:r>
              <a:rPr lang="en-GB" sz="1600" dirty="0">
                <a:latin typeface="Arial" panose="020B0604020202020204" pitchFamily="34" charset="0"/>
                <a:ea typeface="MS Mincho" pitchFamily="49" charset="-128"/>
                <a:cs typeface="Arial" panose="020B0604020202020204" pitchFamily="34" charset="0"/>
                <a:sym typeface="Wingdings" charset="2"/>
              </a:rPr>
              <a:t> </a:t>
            </a:r>
            <a:r>
              <a:rPr lang="en-GB" sz="1600" dirty="0">
                <a:latin typeface="Arial" panose="020B0604020202020204" pitchFamily="34" charset="0"/>
                <a:ea typeface="MS Mincho" pitchFamily="49" charset="-128"/>
                <a:cs typeface="Arial" panose="020B0604020202020204" pitchFamily="34" charset="0"/>
              </a:rPr>
              <a:t> Substance Term(s) + Administrable Dose Form</a:t>
            </a:r>
          </a:p>
          <a:p>
            <a:pPr marL="117158" indent="-192024" algn="just">
              <a:buClr>
                <a:schemeClr val="accent3"/>
              </a:buClr>
              <a:defRPr/>
            </a:pPr>
            <a:endParaRPr lang="en-GB" sz="700" dirty="0">
              <a:latin typeface="Arial" panose="020B0604020202020204" pitchFamily="34" charset="0"/>
              <a:ea typeface="MS Mincho" pitchFamily="49" charset="-128"/>
              <a:cs typeface="Arial" panose="020B0604020202020204" pitchFamily="34" charset="0"/>
            </a:endParaRPr>
          </a:p>
          <a:p>
            <a:pPr marL="117158" indent="-192024" eaLnBrk="0" hangingPunct="0">
              <a:buClr>
                <a:schemeClr val="accent3"/>
              </a:buClr>
              <a:defRPr/>
            </a:pPr>
            <a:r>
              <a:rPr lang="en-GB" sz="1600" dirty="0">
                <a:latin typeface="Arial" panose="020B0604020202020204" pitchFamily="34" charset="0"/>
                <a:ea typeface="MS Mincho" pitchFamily="49" charset="-128"/>
                <a:cs typeface="Arial" panose="020B0604020202020204" pitchFamily="34" charset="0"/>
                <a:sym typeface="Wingdings" charset="2"/>
              </a:rPr>
              <a:t>PhPID_SUB_</a:t>
            </a:r>
            <a:r>
              <a:rPr lang="en-GB" sz="1600" dirty="0">
                <a:solidFill>
                  <a:srgbClr val="FF0000"/>
                </a:solidFill>
                <a:latin typeface="Arial" panose="020B0604020202020204" pitchFamily="34" charset="0"/>
                <a:ea typeface="MS Mincho" pitchFamily="49" charset="-128"/>
                <a:cs typeface="Arial" panose="020B0604020202020204" pitchFamily="34" charset="0"/>
                <a:sym typeface="Wingdings" charset="2"/>
              </a:rPr>
              <a:t>L4</a:t>
            </a:r>
            <a:r>
              <a:rPr lang="en-GB" sz="1600" dirty="0">
                <a:latin typeface="Arial" panose="020B0604020202020204" pitchFamily="34" charset="0"/>
                <a:ea typeface="MS Mincho" pitchFamily="49" charset="-128"/>
                <a:cs typeface="Arial" panose="020B0604020202020204" pitchFamily="34" charset="0"/>
                <a:sym typeface="Wingdings" charset="2"/>
              </a:rPr>
              <a:t> </a:t>
            </a:r>
            <a:r>
              <a:rPr lang="en-GB" sz="1600" dirty="0">
                <a:latin typeface="Arial" panose="020B0604020202020204" pitchFamily="34" charset="0"/>
                <a:ea typeface="MS Mincho" pitchFamily="49" charset="-128"/>
                <a:cs typeface="Arial" panose="020B0604020202020204" pitchFamily="34" charset="0"/>
              </a:rPr>
              <a:t> Substance Term(s) + Strength + reference strength</a:t>
            </a:r>
            <a:r>
              <a:rPr lang="en-GB" sz="1600" dirty="0">
                <a:latin typeface="Arial" panose="020B0604020202020204" pitchFamily="34" charset="0"/>
                <a:ea typeface="MS Mincho" pitchFamily="49" charset="-128"/>
                <a:cs typeface="Arial" panose="020B0604020202020204" pitchFamily="34" charset="0"/>
                <a:sym typeface="Wingdings" charset="2"/>
              </a:rPr>
              <a:t>         + Administrable Dose Form</a:t>
            </a:r>
          </a:p>
        </p:txBody>
      </p:sp>
      <p:sp>
        <p:nvSpPr>
          <p:cNvPr id="7" name="Rectangle 6">
            <a:extLst>
              <a:ext uri="{FF2B5EF4-FFF2-40B4-BE49-F238E27FC236}">
                <a16:creationId xmlns:a16="http://schemas.microsoft.com/office/drawing/2014/main" id="{1591CC59-C01A-4B07-B44A-249549AED231}"/>
              </a:ext>
            </a:extLst>
          </p:cNvPr>
          <p:cNvSpPr/>
          <p:nvPr/>
        </p:nvSpPr>
        <p:spPr>
          <a:xfrm>
            <a:off x="406400" y="3256504"/>
            <a:ext cx="4510740" cy="3477875"/>
          </a:xfrm>
          <a:prstGeom prst="rect">
            <a:avLst/>
          </a:prstGeom>
        </p:spPr>
        <p:txBody>
          <a:bodyPr wrap="square">
            <a:spAutoFit/>
          </a:bodyPr>
          <a:lstStyle/>
          <a:p>
            <a:pPr marL="285750" indent="-285750">
              <a:buFont typeface="Arial" panose="020B0604020202020204" pitchFamily="34" charset="0"/>
              <a:buChar char="•"/>
            </a:pPr>
            <a:r>
              <a:rPr lang="en-US" sz="2000" dirty="0">
                <a:latin typeface="Arial" panose="020B0604020202020204" pitchFamily="34" charset="0"/>
                <a:cs typeface="Arial" panose="020B0604020202020204" pitchFamily="34" charset="0"/>
              </a:rPr>
              <a:t>FDA is currently testing the generation of regional </a:t>
            </a:r>
            <a:r>
              <a:rPr lang="en-US" sz="2000" dirty="0" err="1">
                <a:latin typeface="Arial" panose="020B0604020202020204" pitchFamily="34" charset="0"/>
                <a:cs typeface="Arial" panose="020B0604020202020204" pitchFamily="34" charset="0"/>
              </a:rPr>
              <a:t>PhPIDs</a:t>
            </a:r>
            <a:endParaRPr lang="en-US"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GB" sz="2000" dirty="0">
                <a:latin typeface="Arial" panose="020B0604020202020204" pitchFamily="34" charset="0"/>
                <a:cs typeface="Arial" panose="020B0604020202020204" pitchFamily="34" charset="0"/>
              </a:rPr>
              <a:t>In May 2018, WHO/ UMC presented a conceptual proposal for validation and maintenance of global </a:t>
            </a:r>
            <a:r>
              <a:rPr lang="en-GB" sz="2000" dirty="0" err="1">
                <a:latin typeface="Arial" panose="020B0604020202020204" pitchFamily="34" charset="0"/>
                <a:cs typeface="Arial" panose="020B0604020202020204" pitchFamily="34" charset="0"/>
              </a:rPr>
              <a:t>PhPIDs</a:t>
            </a:r>
            <a:r>
              <a:rPr lang="en-GB" sz="20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GB" sz="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GB" sz="2000" dirty="0">
                <a:latin typeface="Arial" panose="020B0604020202020204" pitchFamily="34" charset="0"/>
                <a:cs typeface="Arial" panose="020B0604020202020204" pitchFamily="34" charset="0"/>
              </a:rPr>
              <a:t>Planning to participate at a technical and policy working group meeting in 4Q 2018.</a:t>
            </a:r>
            <a:endParaRPr lang="en-US"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sz="5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sz="5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022528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a:solidFill>
                  <a:srgbClr val="007CBA"/>
                </a:solidFill>
                <a:latin typeface="+mn-lt"/>
              </a:rPr>
              <a:t>IDMP on FHIR</a:t>
            </a:r>
          </a:p>
        </p:txBody>
      </p:sp>
      <p:sp>
        <p:nvSpPr>
          <p:cNvPr id="3" name="Content Placeholder 2"/>
          <p:cNvSpPr>
            <a:spLocks noGrp="1"/>
          </p:cNvSpPr>
          <p:nvPr>
            <p:ph idx="1"/>
          </p:nvPr>
        </p:nvSpPr>
        <p:spPr/>
        <p:txBody>
          <a:bodyPr>
            <a:normAutofit fontScale="77500" lnSpcReduction="20000"/>
          </a:bodyPr>
          <a:lstStyle/>
          <a:p>
            <a:r>
              <a:rPr lang="en-US" dirty="0"/>
              <a:t>In January, the EU endorsed using FHIR as the basis for the API for the Product Management Service</a:t>
            </a:r>
          </a:p>
          <a:p>
            <a:pPr lvl="1"/>
            <a:r>
              <a:rPr lang="en-US" dirty="0"/>
              <a:t>Makes FHIR the data standard that supports the exchange of information about medicinal products, substances, and related reference data in the EU</a:t>
            </a:r>
          </a:p>
          <a:p>
            <a:r>
              <a:rPr lang="en-US" dirty="0"/>
              <a:t>HL7’s BR&amp;R workgroup presently sponsors the development of ISO IDMP 11238 (Substance Specification) and IDMP 11615 (Medicinal Product) resources</a:t>
            </a:r>
          </a:p>
          <a:p>
            <a:pPr lvl="1"/>
            <a:r>
              <a:rPr lang="en-US" dirty="0"/>
              <a:t>Medicinal Product resource development takes place in collaboration with HL7’s Pharmacy work group</a:t>
            </a:r>
          </a:p>
          <a:p>
            <a:pPr lvl="1"/>
            <a:r>
              <a:rPr lang="en-US" dirty="0"/>
              <a:t>The goal is to harmonize IDMP and the existing product resources reflecting Pharmacy use cases</a:t>
            </a:r>
          </a:p>
          <a:p>
            <a:pPr lvl="1"/>
            <a:r>
              <a:rPr lang="en-US" dirty="0"/>
              <a:t>Initial work (ready for ballot) is expected to be completed for January 2019 HL7 WG meeting</a:t>
            </a:r>
          </a:p>
          <a:p>
            <a:pPr lvl="1"/>
            <a:r>
              <a:rPr lang="en-US" dirty="0"/>
              <a:t>IDMP resources are expected to be balloted for May 2019 meeting</a:t>
            </a:r>
          </a:p>
        </p:txBody>
      </p:sp>
    </p:spTree>
    <p:extLst>
      <p:ext uri="{BB962C8B-B14F-4D97-AF65-F5344CB8AC3E}">
        <p14:creationId xmlns:p14="http://schemas.microsoft.com/office/powerpoint/2010/main" val="14805139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latin typeface="Calibri" panose="020F0502020204030204" pitchFamily="34" charset="0"/>
              </a:rPr>
              <a:t>E2B IND Safety Report</a:t>
            </a:r>
            <a:endParaRPr lang="en-US" dirty="0"/>
          </a:p>
        </p:txBody>
      </p:sp>
    </p:spTree>
    <p:extLst>
      <p:ext uri="{BB962C8B-B14F-4D97-AF65-F5344CB8AC3E}">
        <p14:creationId xmlns:p14="http://schemas.microsoft.com/office/powerpoint/2010/main" val="1371123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solidFill>
                  <a:srgbClr val="007CBA"/>
                </a:solidFill>
                <a:latin typeface="+mn-lt"/>
              </a:rPr>
              <a:t>E2B IND Safety Report</a:t>
            </a:r>
          </a:p>
        </p:txBody>
      </p:sp>
      <p:sp>
        <p:nvSpPr>
          <p:cNvPr id="3" name="Content Placeholder 2"/>
          <p:cNvSpPr>
            <a:spLocks noGrp="1"/>
          </p:cNvSpPr>
          <p:nvPr>
            <p:ph idx="1"/>
          </p:nvPr>
        </p:nvSpPr>
        <p:spPr>
          <a:xfrm>
            <a:off x="323852" y="1151481"/>
            <a:ext cx="8509103" cy="5415573"/>
          </a:xfrm>
        </p:spPr>
        <p:txBody>
          <a:bodyPr>
            <a:normAutofit fontScale="92500"/>
          </a:bodyPr>
          <a:lstStyle/>
          <a:p>
            <a:r>
              <a:rPr lang="en-US" sz="2400" dirty="0"/>
              <a:t>Primary Objective</a:t>
            </a:r>
          </a:p>
          <a:p>
            <a:pPr lvl="1"/>
            <a:r>
              <a:rPr lang="en-US" sz="2000" dirty="0"/>
              <a:t>Implement a digital framework for the electronic submission, review, and tracking of IND safety reports to improve FDA’s ability to detect, track, and act upon safety signals that occur during the conduct of clinical trials.</a:t>
            </a:r>
          </a:p>
          <a:p>
            <a:pPr marL="457200" lvl="1" indent="0">
              <a:buNone/>
            </a:pPr>
            <a:endParaRPr lang="en-US" sz="900" dirty="0"/>
          </a:p>
          <a:p>
            <a:r>
              <a:rPr lang="en-US" sz="2400" dirty="0"/>
              <a:t>IND sponsors are required to report serious adverse reactions</a:t>
            </a:r>
          </a:p>
          <a:p>
            <a:pPr lvl="1"/>
            <a:r>
              <a:rPr lang="en-US" sz="2000" dirty="0"/>
              <a:t>Current process for submission and review of IND safety reports submitted as PDF files or on paper is inefficient, labor intensive, and poses significant challenges for safety signal detection and tracking</a:t>
            </a:r>
          </a:p>
          <a:p>
            <a:pPr marL="457200" lvl="1" indent="0">
              <a:buNone/>
            </a:pPr>
            <a:endParaRPr lang="en-US" sz="900" dirty="0"/>
          </a:p>
          <a:p>
            <a:r>
              <a:rPr lang="en-US" sz="2400" dirty="0"/>
              <a:t>CDER is conducting a pilot, with six participating sponsors, to created a digital framework for the electronic submission of IND safety reports using ICH E2B data standards</a:t>
            </a:r>
          </a:p>
          <a:p>
            <a:pPr lvl="1"/>
            <a:endParaRPr lang="en-US" sz="900" dirty="0"/>
          </a:p>
          <a:p>
            <a:r>
              <a:rPr lang="en-US" sz="2400" dirty="0"/>
              <a:t>CDER expects to implement the new digital framework and issues guidance in late FY2019</a:t>
            </a:r>
          </a:p>
          <a:p>
            <a:pPr lvl="1"/>
            <a:r>
              <a:rPr lang="en-US" sz="2100" dirty="0"/>
              <a:t>Need to identify and assign unique substance ID (UNII) during IND phase</a:t>
            </a:r>
          </a:p>
        </p:txBody>
      </p:sp>
    </p:spTree>
    <p:extLst>
      <p:ext uri="{BB962C8B-B14F-4D97-AF65-F5344CB8AC3E}">
        <p14:creationId xmlns:p14="http://schemas.microsoft.com/office/powerpoint/2010/main" val="29860808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2"/>
          <p:cNvSpPr txBox="1">
            <a:spLocks noChangeArrowheads="1"/>
          </p:cNvSpPr>
          <p:nvPr/>
        </p:nvSpPr>
        <p:spPr>
          <a:xfrm>
            <a:off x="1256397" y="3053882"/>
            <a:ext cx="6381827" cy="418489"/>
          </a:xfrm>
          <a:prstGeom prst="rect">
            <a:avLst/>
          </a:prstGeom>
        </p:spPr>
        <p:txBody>
          <a:bodyPr vert="horz" lIns="68576" tIns="34288" rIns="68576" bIns="34288" rtlCol="0" anchor="ctr">
            <a:normAutofit fontScale="82500" lnSpcReduction="20000"/>
          </a:bodyPr>
          <a:lstStyle>
            <a:lvl1pPr algn="ctr" defTabSz="457172" rtl="0" eaLnBrk="1" latinLnBrk="0" hangingPunct="1">
              <a:spcBef>
                <a:spcPct val="0"/>
              </a:spcBef>
              <a:buNone/>
              <a:defRPr sz="4400" kern="1200">
                <a:solidFill>
                  <a:schemeClr val="tx1"/>
                </a:solidFill>
                <a:latin typeface="+mj-lt"/>
                <a:ea typeface="+mj-ea"/>
                <a:cs typeface="+mj-cs"/>
              </a:defRPr>
            </a:lvl1pPr>
          </a:lstStyle>
          <a:p>
            <a:r>
              <a:rPr lang="en-US" altLang="ja-JP" sz="3300" b="1" dirty="0">
                <a:solidFill>
                  <a:srgbClr val="007DBA"/>
                </a:solidFill>
                <a:ea typeface="ＭＳ Ｐゴシック" charset="-128"/>
              </a:rPr>
              <a:t>Thank you</a:t>
            </a:r>
          </a:p>
        </p:txBody>
      </p:sp>
      <p:sp>
        <p:nvSpPr>
          <p:cNvPr id="2" name="Slide Number Placeholder 1">
            <a:extLst>
              <a:ext uri="{FF2B5EF4-FFF2-40B4-BE49-F238E27FC236}">
                <a16:creationId xmlns:a16="http://schemas.microsoft.com/office/drawing/2014/main" id="{C9CAA82D-C5D8-496C-9379-ED131A308CC5}"/>
              </a:ext>
            </a:extLst>
          </p:cNvPr>
          <p:cNvSpPr>
            <a:spLocks noGrp="1"/>
          </p:cNvSpPr>
          <p:nvPr>
            <p:ph type="sldNum" sz="quarter" idx="4"/>
          </p:nvPr>
        </p:nvSpPr>
        <p:spPr/>
        <p:txBody>
          <a:bodyPr/>
          <a:lstStyle/>
          <a:p>
            <a:endParaRPr lang="en-US" dirty="0"/>
          </a:p>
        </p:txBody>
      </p:sp>
    </p:spTree>
    <p:extLst>
      <p:ext uri="{BB962C8B-B14F-4D97-AF65-F5344CB8AC3E}">
        <p14:creationId xmlns:p14="http://schemas.microsoft.com/office/powerpoint/2010/main" val="12742894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kumimoji="1" lang="en-US" sz="3600" b="1" dirty="0">
                <a:solidFill>
                  <a:srgbClr val="007CBA"/>
                </a:solidFill>
                <a:latin typeface="+mn-lt"/>
              </a:rPr>
              <a:t>Selected CDER Standardization Topic Areas</a:t>
            </a:r>
          </a:p>
        </p:txBody>
      </p:sp>
      <p:sp>
        <p:nvSpPr>
          <p:cNvPr id="5" name="Content Placeholder 4"/>
          <p:cNvSpPr>
            <a:spLocks noGrp="1"/>
          </p:cNvSpPr>
          <p:nvPr>
            <p:ph idx="1"/>
          </p:nvPr>
        </p:nvSpPr>
        <p:spPr>
          <a:xfrm>
            <a:off x="432262" y="1645919"/>
            <a:ext cx="8400693" cy="4669777"/>
          </a:xfrm>
        </p:spPr>
        <p:txBody>
          <a:bodyPr>
            <a:normAutofit/>
          </a:bodyPr>
          <a:lstStyle/>
          <a:p>
            <a:r>
              <a:rPr lang="en-US" dirty="0"/>
              <a:t>Product Quality/Chemistry &amp; Manufacturing Controls (PQ/CMC)</a:t>
            </a:r>
          </a:p>
          <a:p>
            <a:endParaRPr lang="en-US" sz="800" dirty="0">
              <a:solidFill>
                <a:srgbClr val="FF0000"/>
              </a:solidFill>
            </a:endParaRPr>
          </a:p>
          <a:p>
            <a:r>
              <a:rPr lang="en-US" dirty="0"/>
              <a:t>Real-world evidence (RWE)</a:t>
            </a:r>
          </a:p>
          <a:p>
            <a:endParaRPr lang="en-US" sz="800" dirty="0">
              <a:solidFill>
                <a:srgbClr val="FF0000"/>
              </a:solidFill>
            </a:endParaRPr>
          </a:p>
          <a:p>
            <a:r>
              <a:rPr lang="en-US" dirty="0"/>
              <a:t>IDMP implementation </a:t>
            </a:r>
          </a:p>
          <a:p>
            <a:endParaRPr lang="en-US" sz="800" dirty="0"/>
          </a:p>
          <a:p>
            <a:r>
              <a:rPr lang="en-US" dirty="0"/>
              <a:t>E2B IND Safety Reports</a:t>
            </a:r>
          </a:p>
        </p:txBody>
      </p:sp>
    </p:spTree>
    <p:extLst>
      <p:ext uri="{BB962C8B-B14F-4D97-AF65-F5344CB8AC3E}">
        <p14:creationId xmlns:p14="http://schemas.microsoft.com/office/powerpoint/2010/main" val="13892360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PQ/CMC Initiative</a:t>
            </a:r>
          </a:p>
        </p:txBody>
      </p:sp>
    </p:spTree>
    <p:extLst>
      <p:ext uri="{BB962C8B-B14F-4D97-AF65-F5344CB8AC3E}">
        <p14:creationId xmlns:p14="http://schemas.microsoft.com/office/powerpoint/2010/main" val="28145200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kumimoji="1" lang="en-US" sz="3600" b="1" dirty="0">
                <a:solidFill>
                  <a:srgbClr val="007CBA"/>
                </a:solidFill>
                <a:latin typeface="+mn-lt"/>
              </a:rPr>
              <a:t>PQ/CMC</a:t>
            </a:r>
          </a:p>
        </p:txBody>
      </p:sp>
      <p:sp>
        <p:nvSpPr>
          <p:cNvPr id="3" name="Content Placeholder 2"/>
          <p:cNvSpPr>
            <a:spLocks noGrp="1"/>
          </p:cNvSpPr>
          <p:nvPr>
            <p:ph idx="1"/>
          </p:nvPr>
        </p:nvSpPr>
        <p:spPr>
          <a:xfrm>
            <a:off x="323852" y="1254640"/>
            <a:ext cx="8509103" cy="4351833"/>
          </a:xfrm>
        </p:spPr>
        <p:txBody>
          <a:bodyPr>
            <a:normAutofit fontScale="85000" lnSpcReduction="20000"/>
          </a:bodyPr>
          <a:lstStyle/>
          <a:p>
            <a:r>
              <a:rPr lang="en-US" dirty="0"/>
              <a:t>The PQ/CMC project is aimed at developing and implementing structured data standards for quality/CMC submissions to marketing applications</a:t>
            </a:r>
          </a:p>
          <a:p>
            <a:pPr lvl="1"/>
            <a:r>
              <a:rPr lang="en-US" dirty="0"/>
              <a:t>Benefits: Consistent high-quality computable data requiring no human interpretation; hi-tech quality assessments; and Improved crisis response</a:t>
            </a:r>
          </a:p>
          <a:p>
            <a:pPr lvl="1"/>
            <a:r>
              <a:rPr lang="en-US" dirty="0"/>
              <a:t>Involves CDER, CBER and CVM</a:t>
            </a:r>
          </a:p>
          <a:p>
            <a:pPr lvl="1"/>
            <a:r>
              <a:rPr lang="en-US" dirty="0"/>
              <a:t>Includes IDMP harmonization (where feasible)</a:t>
            </a:r>
          </a:p>
          <a:p>
            <a:pPr lvl="1"/>
            <a:r>
              <a:rPr lang="en-US" dirty="0"/>
              <a:t>Topic informally broached in ICH with interest expressed</a:t>
            </a:r>
          </a:p>
          <a:p>
            <a:pPr lvl="1"/>
            <a:r>
              <a:rPr lang="en-US" dirty="0"/>
              <a:t>This first phase includes over 150 data elements within eCTD Module 3 (CMC), analyzed and defined, with new controlled terms proposed where appropriate</a:t>
            </a:r>
          </a:p>
        </p:txBody>
      </p:sp>
    </p:spTree>
    <p:extLst>
      <p:ext uri="{BB962C8B-B14F-4D97-AF65-F5344CB8AC3E}">
        <p14:creationId xmlns:p14="http://schemas.microsoft.com/office/powerpoint/2010/main" val="34234826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kumimoji="1" lang="en-US" sz="3600" b="1" dirty="0">
                <a:solidFill>
                  <a:srgbClr val="007CBA"/>
                </a:solidFill>
                <a:latin typeface="+mn-lt"/>
              </a:rPr>
              <a:t>PQ/CMC Public Meeting</a:t>
            </a:r>
          </a:p>
        </p:txBody>
      </p:sp>
      <p:sp>
        <p:nvSpPr>
          <p:cNvPr id="3" name="Content Placeholder 2"/>
          <p:cNvSpPr>
            <a:spLocks noGrp="1"/>
          </p:cNvSpPr>
          <p:nvPr>
            <p:ph idx="1"/>
          </p:nvPr>
        </p:nvSpPr>
        <p:spPr>
          <a:xfrm>
            <a:off x="323852" y="1254644"/>
            <a:ext cx="8509103" cy="3612920"/>
          </a:xfrm>
        </p:spPr>
        <p:txBody>
          <a:bodyPr>
            <a:normAutofit fontScale="77500" lnSpcReduction="20000"/>
          </a:bodyPr>
          <a:lstStyle/>
          <a:p>
            <a:r>
              <a:rPr lang="en-US" dirty="0"/>
              <a:t>Public Meeting on PQ/CMC standardized data conducted on Oct 19</a:t>
            </a:r>
          </a:p>
          <a:p>
            <a:pPr lvl="1"/>
            <a:r>
              <a:rPr lang="en-US" dirty="0"/>
              <a:t>Objectives: to share progress on the standardization effort, provide perspective on FRN comments (over 480), and solicit stakeholder inputs</a:t>
            </a:r>
          </a:p>
          <a:p>
            <a:r>
              <a:rPr lang="en-US" dirty="0"/>
              <a:t>Next steps</a:t>
            </a:r>
          </a:p>
          <a:p>
            <a:pPr lvl="1"/>
            <a:r>
              <a:rPr lang="en-US" dirty="0"/>
              <a:t>Development &amp; testing of appropriate combination of technologies (e.g. FHIR)</a:t>
            </a:r>
          </a:p>
          <a:p>
            <a:pPr lvl="1"/>
            <a:r>
              <a:rPr lang="en-US" dirty="0"/>
              <a:t>Proof of concept using Quality Specification to inform next steps for the full scope</a:t>
            </a:r>
          </a:p>
          <a:p>
            <a:pPr lvl="1"/>
            <a:r>
              <a:rPr lang="en-US" dirty="0"/>
              <a:t>Development of draft guidance</a:t>
            </a:r>
          </a:p>
        </p:txBody>
      </p:sp>
    </p:spTree>
    <p:extLst>
      <p:ext uri="{BB962C8B-B14F-4D97-AF65-F5344CB8AC3E}">
        <p14:creationId xmlns:p14="http://schemas.microsoft.com/office/powerpoint/2010/main" val="11468838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Real-world evidence (RWE)</a:t>
            </a:r>
          </a:p>
        </p:txBody>
      </p:sp>
    </p:spTree>
    <p:extLst>
      <p:ext uri="{BB962C8B-B14F-4D97-AF65-F5344CB8AC3E}">
        <p14:creationId xmlns:p14="http://schemas.microsoft.com/office/powerpoint/2010/main" val="17311952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a:xfrm>
            <a:off x="609600" y="256033"/>
            <a:ext cx="7474527" cy="731520"/>
          </a:xfrm>
        </p:spPr>
        <p:txBody>
          <a:bodyPr>
            <a:normAutofit/>
          </a:bodyPr>
          <a:lstStyle/>
          <a:p>
            <a:pPr>
              <a:defRPr/>
            </a:pPr>
            <a:r>
              <a:rPr kumimoji="1" lang="en-US" altLang="ja-JP" sz="3600" b="1" dirty="0">
                <a:solidFill>
                  <a:srgbClr val="007CBA"/>
                </a:solidFill>
                <a:latin typeface="+mn-lt"/>
              </a:rPr>
              <a:t>FDA CDER Definitions</a:t>
            </a:r>
            <a:endParaRPr lang="en-US" altLang="en-US" sz="3600" b="1" dirty="0">
              <a:solidFill>
                <a:srgbClr val="007CBA"/>
              </a:solidFill>
              <a:latin typeface="+mn-lt"/>
            </a:endParaRPr>
          </a:p>
        </p:txBody>
      </p:sp>
      <p:sp>
        <p:nvSpPr>
          <p:cNvPr id="40963" name="Rectangle 3"/>
          <p:cNvSpPr>
            <a:spLocks noGrp="1" noChangeArrowheads="1"/>
          </p:cNvSpPr>
          <p:nvPr>
            <p:ph type="body" idx="1"/>
          </p:nvPr>
        </p:nvSpPr>
        <p:spPr>
          <a:xfrm>
            <a:off x="609598" y="1305649"/>
            <a:ext cx="7900555" cy="4951615"/>
          </a:xfrm>
        </p:spPr>
        <p:txBody>
          <a:bodyPr>
            <a:normAutofit/>
          </a:bodyPr>
          <a:lstStyle/>
          <a:p>
            <a:r>
              <a:rPr kumimoji="1" lang="en-US" altLang="ja-JP" sz="2400" b="1" dirty="0">
                <a:solidFill>
                  <a:srgbClr val="007CBA"/>
                </a:solidFill>
                <a:latin typeface="+mj-lt"/>
              </a:rPr>
              <a:t>Real World Data </a:t>
            </a:r>
            <a:r>
              <a:rPr kumimoji="1" lang="en-US" altLang="ja-JP" sz="2400" b="1" dirty="0">
                <a:latin typeface="+mj-lt"/>
              </a:rPr>
              <a:t>are data relating to patient health status and/or the delivery of health care routinely collected from a variety of sources. </a:t>
            </a:r>
          </a:p>
          <a:p>
            <a:r>
              <a:rPr kumimoji="1" lang="en-US" altLang="ja-JP" sz="2400" b="1" dirty="0">
                <a:solidFill>
                  <a:srgbClr val="007CBA"/>
                </a:solidFill>
                <a:latin typeface="+mj-lt"/>
              </a:rPr>
              <a:t>Real World Evidence </a:t>
            </a:r>
            <a:r>
              <a:rPr kumimoji="1" lang="en-US" altLang="ja-JP" sz="2400" b="1" dirty="0">
                <a:latin typeface="+mj-lt"/>
              </a:rPr>
              <a:t>is the clinical evidence regarding the usage and potential benefits or risks of a medical product derived from analysis of RWD</a:t>
            </a:r>
            <a:r>
              <a:rPr kumimoji="1" lang="en-US" altLang="ja-JP" sz="2800" b="1" dirty="0"/>
              <a:t>. </a:t>
            </a:r>
            <a:endParaRPr kumimoji="1" lang="ja-JP" altLang="en-US" sz="2800" b="1" dirty="0"/>
          </a:p>
        </p:txBody>
      </p:sp>
      <p:sp>
        <p:nvSpPr>
          <p:cNvPr id="5" name="TextBox 1"/>
          <p:cNvSpPr txBox="1">
            <a:spLocks noChangeArrowheads="1"/>
          </p:cNvSpPr>
          <p:nvPr/>
        </p:nvSpPr>
        <p:spPr bwMode="auto">
          <a:xfrm>
            <a:off x="521275" y="3974557"/>
            <a:ext cx="8077200" cy="1323439"/>
          </a:xfrm>
          <a:prstGeom prst="rect">
            <a:avLst/>
          </a:prstGeom>
          <a:solidFill>
            <a:sysClr val="window" lastClr="FFFFFF">
              <a:lumMod val="95000"/>
            </a:sysClr>
          </a:solidFill>
          <a:ln>
            <a:noFill/>
          </a:ln>
          <a:extLst/>
        </p:spPr>
        <p:txBody>
          <a:bodyPr>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marL="0" marR="0" lvl="0" indent="0" defTabSz="914400" eaLnBrk="1" fontAlgn="auto" latinLnBrk="0" hangingPunct="1">
              <a:lnSpc>
                <a:spcPct val="100000"/>
              </a:lnSpc>
              <a:spcBef>
                <a:spcPct val="0"/>
              </a:spcBef>
              <a:spcAft>
                <a:spcPts val="0"/>
              </a:spcAft>
              <a:buClrTx/>
              <a:buSzTx/>
              <a:buFont typeface="Arial" charset="0"/>
              <a:buNone/>
              <a:tabLst/>
              <a:defRPr/>
            </a:pPr>
            <a:r>
              <a:rPr kumimoji="0" lang="en-US" altLang="en-US" sz="2000" b="1" i="0" u="none" strike="noStrike" kern="0" cap="none" spc="0" normalizeH="0" baseline="0" noProof="0" dirty="0">
                <a:ln>
                  <a:noFill/>
                </a:ln>
                <a:solidFill>
                  <a:srgbClr val="007CBA"/>
                </a:solidFill>
                <a:effectLst/>
                <a:uLnTx/>
                <a:uFillTx/>
                <a:latin typeface="+mj-lt"/>
              </a:rPr>
              <a:t>RWD</a:t>
            </a:r>
            <a:r>
              <a:rPr kumimoji="0" lang="en-US" altLang="en-US" sz="2000" i="0" u="none" strike="noStrike" kern="0" cap="none" spc="0" normalizeH="0" baseline="0" noProof="0" dirty="0">
                <a:ln>
                  <a:noFill/>
                </a:ln>
                <a:solidFill>
                  <a:prstClr val="black"/>
                </a:solidFill>
                <a:effectLst/>
                <a:uLnTx/>
                <a:uFillTx/>
                <a:latin typeface="+mj-lt"/>
              </a:rPr>
              <a:t> include data derived from electronic health records (EHRs), claims and billing data, data from product and disease registries, patient-generated data including in home-use settings, and data gathered from other sources that can inform on health status, such as mobile devices.  </a:t>
            </a:r>
          </a:p>
        </p:txBody>
      </p:sp>
      <p:sp>
        <p:nvSpPr>
          <p:cNvPr id="4" name="TextBox 3"/>
          <p:cNvSpPr txBox="1"/>
          <p:nvPr/>
        </p:nvSpPr>
        <p:spPr>
          <a:xfrm>
            <a:off x="521275" y="5456163"/>
            <a:ext cx="7891972" cy="1015663"/>
          </a:xfrm>
          <a:prstGeom prst="rect">
            <a:avLst/>
          </a:prstGeom>
          <a:solidFill>
            <a:schemeClr val="bg1">
              <a:lumMod val="95000"/>
            </a:schemeClr>
          </a:solidFill>
        </p:spPr>
        <p:txBody>
          <a:bodyPr wrap="square" rtlCol="0">
            <a:spAutoFit/>
          </a:bodyPr>
          <a:lstStyle/>
          <a:p>
            <a:r>
              <a:rPr lang="en-US" sz="2000" b="1" dirty="0">
                <a:solidFill>
                  <a:srgbClr val="007CBA"/>
                </a:solidFill>
              </a:rPr>
              <a:t>RWE</a:t>
            </a:r>
            <a:r>
              <a:rPr lang="en-US" sz="2000" dirty="0"/>
              <a:t> can be generated using many different study designs, including but not limited to, randomized trials, such as large simple trials, pragmatic clinical trials, and observational studies (prospective and/or retrospective).</a:t>
            </a:r>
          </a:p>
        </p:txBody>
      </p:sp>
    </p:spTree>
    <p:custDataLst>
      <p:tags r:id="rId1"/>
    </p:custDataLst>
    <p:extLst>
      <p:ext uri="{BB962C8B-B14F-4D97-AF65-F5344CB8AC3E}">
        <p14:creationId xmlns:p14="http://schemas.microsoft.com/office/powerpoint/2010/main" val="1622338652"/>
      </p:ext>
    </p:extLst>
  </p:cSld>
  <p:clrMapOvr>
    <a:masterClrMapping/>
  </p:clrMapOvr>
  <mc:AlternateContent xmlns:mc="http://schemas.openxmlformats.org/markup-compatibility/2006" xmlns:p14="http://schemas.microsoft.com/office/powerpoint/2010/main">
    <mc:Choice Requires="p14">
      <p:transition spd="slow" p14:dur="2000" advTm="66416"/>
    </mc:Choice>
    <mc:Fallback xmlns="">
      <p:transition spd="slow" advTm="6641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p:cNvSpPr/>
          <p:nvPr/>
        </p:nvSpPr>
        <p:spPr>
          <a:xfrm>
            <a:off x="76268" y="1796982"/>
            <a:ext cx="8988943" cy="3036926"/>
          </a:xfrm>
          <a:prstGeom prst="rect">
            <a:avLst/>
          </a:prstGeom>
          <a:gradFill flip="none" rotWithShape="1">
            <a:gsLst>
              <a:gs pos="43000">
                <a:srgbClr val="275B99"/>
              </a:gs>
              <a:gs pos="73000">
                <a:schemeClr val="bg2">
                  <a:lumMod val="90000"/>
                </a:schemeClr>
              </a:gs>
            </a:gsLst>
            <a:lin ang="10800000" scaled="1"/>
            <a:tileRect/>
          </a:gradFill>
          <a:ln>
            <a:noFill/>
          </a:ln>
          <a:effectLst>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TextBox 17"/>
          <p:cNvSpPr txBox="1"/>
          <p:nvPr/>
        </p:nvSpPr>
        <p:spPr>
          <a:xfrm>
            <a:off x="1951189" y="1231443"/>
            <a:ext cx="2199192" cy="307777"/>
          </a:xfrm>
          <a:prstGeom prst="rect">
            <a:avLst/>
          </a:prstGeom>
          <a:noFill/>
        </p:spPr>
        <p:txBody>
          <a:bodyPr wrap="none" rtlCol="0" anchor="b">
            <a:spAutoFit/>
          </a:bodyPr>
          <a:lstStyle/>
          <a:p>
            <a:pPr algn="ctr"/>
            <a:r>
              <a:rPr lang="en-US" sz="1400" b="1" i="1" dirty="0">
                <a:solidFill>
                  <a:schemeClr val="tx1">
                    <a:lumMod val="50000"/>
                    <a:lumOff val="50000"/>
                  </a:schemeClr>
                </a:solidFill>
              </a:rPr>
              <a:t>Randomized interventional</a:t>
            </a:r>
          </a:p>
        </p:txBody>
      </p:sp>
      <p:sp>
        <p:nvSpPr>
          <p:cNvPr id="21" name="TextBox 20"/>
          <p:cNvSpPr txBox="1"/>
          <p:nvPr/>
        </p:nvSpPr>
        <p:spPr>
          <a:xfrm>
            <a:off x="7419353" y="1018947"/>
            <a:ext cx="1750634" cy="523220"/>
          </a:xfrm>
          <a:prstGeom prst="rect">
            <a:avLst/>
          </a:prstGeom>
          <a:noFill/>
        </p:spPr>
        <p:txBody>
          <a:bodyPr wrap="square" rtlCol="0" anchor="b">
            <a:spAutoFit/>
          </a:bodyPr>
          <a:lstStyle/>
          <a:p>
            <a:pPr algn="ctr"/>
            <a:r>
              <a:rPr lang="en-US" sz="1400" b="1" i="1" dirty="0">
                <a:solidFill>
                  <a:schemeClr val="tx1">
                    <a:lumMod val="50000"/>
                    <a:lumOff val="50000"/>
                  </a:schemeClr>
                </a:solidFill>
              </a:rPr>
              <a:t>Non-randomized / non-interventional</a:t>
            </a:r>
          </a:p>
        </p:txBody>
      </p:sp>
      <p:sp>
        <p:nvSpPr>
          <p:cNvPr id="28" name="TextBox 27"/>
          <p:cNvSpPr txBox="1"/>
          <p:nvPr/>
        </p:nvSpPr>
        <p:spPr>
          <a:xfrm>
            <a:off x="5982231" y="1016000"/>
            <a:ext cx="1523469" cy="523220"/>
          </a:xfrm>
          <a:prstGeom prst="rect">
            <a:avLst/>
          </a:prstGeom>
          <a:noFill/>
        </p:spPr>
        <p:txBody>
          <a:bodyPr wrap="square" rtlCol="0" anchor="b">
            <a:spAutoFit/>
          </a:bodyPr>
          <a:lstStyle/>
          <a:p>
            <a:pPr algn="ctr"/>
            <a:r>
              <a:rPr lang="en-US" sz="1400" b="1" i="1" dirty="0">
                <a:solidFill>
                  <a:schemeClr val="tx1">
                    <a:lumMod val="50000"/>
                    <a:lumOff val="50000"/>
                  </a:schemeClr>
                </a:solidFill>
              </a:rPr>
              <a:t>Interventional non-randomized</a:t>
            </a:r>
          </a:p>
        </p:txBody>
      </p:sp>
      <p:sp>
        <p:nvSpPr>
          <p:cNvPr id="3" name="TextBox 22"/>
          <p:cNvSpPr txBox="1">
            <a:spLocks noChangeArrowheads="1"/>
          </p:cNvSpPr>
          <p:nvPr/>
        </p:nvSpPr>
        <p:spPr bwMode="auto">
          <a:xfrm>
            <a:off x="7312612" y="3886200"/>
            <a:ext cx="194938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charset="0"/>
              <a:buChar char="•"/>
              <a:defRPr sz="2400">
                <a:solidFill>
                  <a:srgbClr val="7F7F7F"/>
                </a:solidFill>
                <a:latin typeface="Century Gothic" pitchFamily="34" charset="0"/>
              </a:defRPr>
            </a:lvl1pPr>
            <a:lvl2pPr marL="742950" indent="-285750" eaLnBrk="0" hangingPunct="0">
              <a:spcBef>
                <a:spcPct val="20000"/>
              </a:spcBef>
              <a:buFont typeface="Courier New" pitchFamily="49" charset="0"/>
              <a:buChar char="o"/>
              <a:defRPr sz="1600">
                <a:solidFill>
                  <a:srgbClr val="7F7F7F"/>
                </a:solidFill>
                <a:latin typeface="Century Gothic" pitchFamily="34" charset="0"/>
              </a:defRPr>
            </a:lvl2pPr>
            <a:lvl3pPr marL="1143000" indent="-228600" eaLnBrk="0" hangingPunct="0">
              <a:spcBef>
                <a:spcPct val="20000"/>
              </a:spcBef>
              <a:buFont typeface="Arial" charset="0"/>
              <a:buChar char="•"/>
              <a:defRPr sz="1600">
                <a:solidFill>
                  <a:srgbClr val="7F7F7F"/>
                </a:solidFill>
                <a:latin typeface="Century Gothic" pitchFamily="34" charset="0"/>
              </a:defRPr>
            </a:lvl3pPr>
            <a:lvl4pPr marL="1600200" indent="-228600" eaLnBrk="0" hangingPunct="0">
              <a:spcBef>
                <a:spcPct val="20000"/>
              </a:spcBef>
              <a:buFont typeface="Courier New" pitchFamily="49" charset="0"/>
              <a:buChar char="o"/>
              <a:defRPr sz="1600">
                <a:solidFill>
                  <a:srgbClr val="7F7F7F"/>
                </a:solidFill>
                <a:latin typeface="Century Gothic" pitchFamily="34" charset="0"/>
              </a:defRPr>
            </a:lvl4pPr>
            <a:lvl5pPr marL="2057400" indent="-228600" eaLnBrk="0" hangingPunct="0">
              <a:spcBef>
                <a:spcPct val="20000"/>
              </a:spcBef>
              <a:buFont typeface="Arial" charset="0"/>
              <a:buChar char="•"/>
              <a:defRPr sz="1600">
                <a:solidFill>
                  <a:srgbClr val="7F7F7F"/>
                </a:solidFill>
                <a:latin typeface="Century Gothic" pitchFamily="34" charset="0"/>
              </a:defRPr>
            </a:lvl5pPr>
            <a:lvl6pPr marL="2514600" indent="-228600" eaLnBrk="0" fontAlgn="base" hangingPunct="0">
              <a:spcBef>
                <a:spcPct val="20000"/>
              </a:spcBef>
              <a:spcAft>
                <a:spcPct val="0"/>
              </a:spcAft>
              <a:buFont typeface="Arial" charset="0"/>
              <a:buChar char="•"/>
              <a:defRPr sz="1600">
                <a:solidFill>
                  <a:srgbClr val="7F7F7F"/>
                </a:solidFill>
                <a:latin typeface="Century Gothic" pitchFamily="34" charset="0"/>
              </a:defRPr>
            </a:lvl6pPr>
            <a:lvl7pPr marL="2971800" indent="-228600" eaLnBrk="0" fontAlgn="base" hangingPunct="0">
              <a:spcBef>
                <a:spcPct val="20000"/>
              </a:spcBef>
              <a:spcAft>
                <a:spcPct val="0"/>
              </a:spcAft>
              <a:buFont typeface="Arial" charset="0"/>
              <a:buChar char="•"/>
              <a:defRPr sz="1600">
                <a:solidFill>
                  <a:srgbClr val="7F7F7F"/>
                </a:solidFill>
                <a:latin typeface="Century Gothic" pitchFamily="34" charset="0"/>
              </a:defRPr>
            </a:lvl7pPr>
            <a:lvl8pPr marL="3429000" indent="-228600" eaLnBrk="0" fontAlgn="base" hangingPunct="0">
              <a:spcBef>
                <a:spcPct val="20000"/>
              </a:spcBef>
              <a:spcAft>
                <a:spcPct val="0"/>
              </a:spcAft>
              <a:buFont typeface="Arial" charset="0"/>
              <a:buChar char="•"/>
              <a:defRPr sz="1600">
                <a:solidFill>
                  <a:srgbClr val="7F7F7F"/>
                </a:solidFill>
                <a:latin typeface="Century Gothic" pitchFamily="34" charset="0"/>
              </a:defRPr>
            </a:lvl8pPr>
            <a:lvl9pPr marL="3886200" indent="-228600" eaLnBrk="0" fontAlgn="base" hangingPunct="0">
              <a:spcBef>
                <a:spcPct val="20000"/>
              </a:spcBef>
              <a:spcAft>
                <a:spcPct val="0"/>
              </a:spcAft>
              <a:buFont typeface="Arial" charset="0"/>
              <a:buChar char="•"/>
              <a:defRPr sz="1600">
                <a:solidFill>
                  <a:srgbClr val="7F7F7F"/>
                </a:solidFill>
                <a:latin typeface="Century Gothic" pitchFamily="34" charset="0"/>
              </a:defRPr>
            </a:lvl9pPr>
          </a:lstStyle>
          <a:p>
            <a:pPr eaLnBrk="1" hangingPunct="1">
              <a:spcBef>
                <a:spcPct val="0"/>
              </a:spcBef>
              <a:buFontTx/>
              <a:buNone/>
            </a:pPr>
            <a:r>
              <a:rPr lang="en-US" altLang="en-US" sz="1400" b="1" dirty="0">
                <a:solidFill>
                  <a:schemeClr val="bg1"/>
                </a:solidFill>
                <a:latin typeface="Calibri" pitchFamily="34" charset="0"/>
              </a:rPr>
              <a:t>Case – Control </a:t>
            </a:r>
          </a:p>
          <a:p>
            <a:pPr eaLnBrk="1" hangingPunct="1">
              <a:spcBef>
                <a:spcPct val="0"/>
              </a:spcBef>
              <a:buFontTx/>
              <a:buNone/>
            </a:pPr>
            <a:r>
              <a:rPr lang="en-US" altLang="en-US" sz="1400" b="1" dirty="0">
                <a:solidFill>
                  <a:schemeClr val="bg1"/>
                </a:solidFill>
                <a:latin typeface="Calibri" pitchFamily="34" charset="0"/>
              </a:rPr>
              <a:t>      </a:t>
            </a:r>
          </a:p>
        </p:txBody>
      </p:sp>
      <p:sp>
        <p:nvSpPr>
          <p:cNvPr id="4" name="TextBox 22"/>
          <p:cNvSpPr txBox="1">
            <a:spLocks noChangeArrowheads="1"/>
          </p:cNvSpPr>
          <p:nvPr/>
        </p:nvSpPr>
        <p:spPr bwMode="auto">
          <a:xfrm>
            <a:off x="7312612" y="3126434"/>
            <a:ext cx="194303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charset="0"/>
              <a:buChar char="•"/>
              <a:defRPr sz="2400">
                <a:solidFill>
                  <a:srgbClr val="7F7F7F"/>
                </a:solidFill>
                <a:latin typeface="Century Gothic" pitchFamily="34" charset="0"/>
              </a:defRPr>
            </a:lvl1pPr>
            <a:lvl2pPr marL="742950" indent="-285750" eaLnBrk="0" hangingPunct="0">
              <a:spcBef>
                <a:spcPct val="20000"/>
              </a:spcBef>
              <a:buFont typeface="Courier New" pitchFamily="49" charset="0"/>
              <a:buChar char="o"/>
              <a:defRPr sz="1600">
                <a:solidFill>
                  <a:srgbClr val="7F7F7F"/>
                </a:solidFill>
                <a:latin typeface="Century Gothic" pitchFamily="34" charset="0"/>
              </a:defRPr>
            </a:lvl2pPr>
            <a:lvl3pPr marL="1143000" indent="-228600" eaLnBrk="0" hangingPunct="0">
              <a:spcBef>
                <a:spcPct val="20000"/>
              </a:spcBef>
              <a:buFont typeface="Arial" charset="0"/>
              <a:buChar char="•"/>
              <a:defRPr sz="1600">
                <a:solidFill>
                  <a:srgbClr val="7F7F7F"/>
                </a:solidFill>
                <a:latin typeface="Century Gothic" pitchFamily="34" charset="0"/>
              </a:defRPr>
            </a:lvl3pPr>
            <a:lvl4pPr marL="1600200" indent="-228600" eaLnBrk="0" hangingPunct="0">
              <a:spcBef>
                <a:spcPct val="20000"/>
              </a:spcBef>
              <a:buFont typeface="Courier New" pitchFamily="49" charset="0"/>
              <a:buChar char="o"/>
              <a:defRPr sz="1600">
                <a:solidFill>
                  <a:srgbClr val="7F7F7F"/>
                </a:solidFill>
                <a:latin typeface="Century Gothic" pitchFamily="34" charset="0"/>
              </a:defRPr>
            </a:lvl4pPr>
            <a:lvl5pPr marL="2057400" indent="-228600" eaLnBrk="0" hangingPunct="0">
              <a:spcBef>
                <a:spcPct val="20000"/>
              </a:spcBef>
              <a:buFont typeface="Arial" charset="0"/>
              <a:buChar char="•"/>
              <a:defRPr sz="1600">
                <a:solidFill>
                  <a:srgbClr val="7F7F7F"/>
                </a:solidFill>
                <a:latin typeface="Century Gothic" pitchFamily="34" charset="0"/>
              </a:defRPr>
            </a:lvl5pPr>
            <a:lvl6pPr marL="2514600" indent="-228600" eaLnBrk="0" fontAlgn="base" hangingPunct="0">
              <a:spcBef>
                <a:spcPct val="20000"/>
              </a:spcBef>
              <a:spcAft>
                <a:spcPct val="0"/>
              </a:spcAft>
              <a:buFont typeface="Arial" charset="0"/>
              <a:buChar char="•"/>
              <a:defRPr sz="1600">
                <a:solidFill>
                  <a:srgbClr val="7F7F7F"/>
                </a:solidFill>
                <a:latin typeface="Century Gothic" pitchFamily="34" charset="0"/>
              </a:defRPr>
            </a:lvl6pPr>
            <a:lvl7pPr marL="2971800" indent="-228600" eaLnBrk="0" fontAlgn="base" hangingPunct="0">
              <a:spcBef>
                <a:spcPct val="20000"/>
              </a:spcBef>
              <a:spcAft>
                <a:spcPct val="0"/>
              </a:spcAft>
              <a:buFont typeface="Arial" charset="0"/>
              <a:buChar char="•"/>
              <a:defRPr sz="1600">
                <a:solidFill>
                  <a:srgbClr val="7F7F7F"/>
                </a:solidFill>
                <a:latin typeface="Century Gothic" pitchFamily="34" charset="0"/>
              </a:defRPr>
            </a:lvl7pPr>
            <a:lvl8pPr marL="3429000" indent="-228600" eaLnBrk="0" fontAlgn="base" hangingPunct="0">
              <a:spcBef>
                <a:spcPct val="20000"/>
              </a:spcBef>
              <a:spcAft>
                <a:spcPct val="0"/>
              </a:spcAft>
              <a:buFont typeface="Arial" charset="0"/>
              <a:buChar char="•"/>
              <a:defRPr sz="1600">
                <a:solidFill>
                  <a:srgbClr val="7F7F7F"/>
                </a:solidFill>
                <a:latin typeface="Century Gothic" pitchFamily="34" charset="0"/>
              </a:defRPr>
            </a:lvl8pPr>
            <a:lvl9pPr marL="3886200" indent="-228600" eaLnBrk="0" fontAlgn="base" hangingPunct="0">
              <a:spcBef>
                <a:spcPct val="20000"/>
              </a:spcBef>
              <a:spcAft>
                <a:spcPct val="0"/>
              </a:spcAft>
              <a:buFont typeface="Arial" charset="0"/>
              <a:buChar char="•"/>
              <a:defRPr sz="1600">
                <a:solidFill>
                  <a:srgbClr val="7F7F7F"/>
                </a:solidFill>
                <a:latin typeface="Century Gothic" pitchFamily="34" charset="0"/>
              </a:defRPr>
            </a:lvl9pPr>
          </a:lstStyle>
          <a:p>
            <a:pPr eaLnBrk="1" hangingPunct="1">
              <a:spcBef>
                <a:spcPct val="0"/>
              </a:spcBef>
              <a:buFontTx/>
              <a:buNone/>
            </a:pPr>
            <a:r>
              <a:rPr lang="en-US" altLang="en-US" sz="1400" b="1" dirty="0">
                <a:solidFill>
                  <a:schemeClr val="bg1"/>
                </a:solidFill>
                <a:latin typeface="Calibri" pitchFamily="34" charset="0"/>
              </a:rPr>
              <a:t>Prospective Cohort </a:t>
            </a:r>
          </a:p>
          <a:p>
            <a:pPr eaLnBrk="1" hangingPunct="1">
              <a:spcBef>
                <a:spcPct val="0"/>
              </a:spcBef>
              <a:buFontTx/>
              <a:buNone/>
            </a:pPr>
            <a:r>
              <a:rPr lang="en-US" altLang="en-US" sz="1400" b="1" dirty="0">
                <a:solidFill>
                  <a:schemeClr val="bg1"/>
                </a:solidFill>
                <a:latin typeface="Calibri" pitchFamily="34" charset="0"/>
              </a:rPr>
              <a:t>Study </a:t>
            </a:r>
          </a:p>
        </p:txBody>
      </p:sp>
      <p:sp>
        <p:nvSpPr>
          <p:cNvPr id="5" name="TextBox 18"/>
          <p:cNvSpPr txBox="1">
            <a:spLocks noChangeArrowheads="1"/>
          </p:cNvSpPr>
          <p:nvPr/>
        </p:nvSpPr>
        <p:spPr bwMode="auto">
          <a:xfrm>
            <a:off x="1692862" y="2588509"/>
            <a:ext cx="17526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charset="0"/>
              <a:buChar char="•"/>
              <a:defRPr sz="2400">
                <a:solidFill>
                  <a:srgbClr val="7F7F7F"/>
                </a:solidFill>
                <a:latin typeface="Century Gothic" pitchFamily="34" charset="0"/>
              </a:defRPr>
            </a:lvl1pPr>
            <a:lvl2pPr marL="742950" indent="-285750" eaLnBrk="0" hangingPunct="0">
              <a:spcBef>
                <a:spcPct val="20000"/>
              </a:spcBef>
              <a:buFont typeface="Courier New" pitchFamily="49" charset="0"/>
              <a:buChar char="o"/>
              <a:defRPr sz="1600">
                <a:solidFill>
                  <a:srgbClr val="7F7F7F"/>
                </a:solidFill>
                <a:latin typeface="Century Gothic" pitchFamily="34" charset="0"/>
              </a:defRPr>
            </a:lvl2pPr>
            <a:lvl3pPr marL="1143000" indent="-228600" eaLnBrk="0" hangingPunct="0">
              <a:spcBef>
                <a:spcPct val="20000"/>
              </a:spcBef>
              <a:buFont typeface="Arial" charset="0"/>
              <a:buChar char="•"/>
              <a:defRPr sz="1600">
                <a:solidFill>
                  <a:srgbClr val="7F7F7F"/>
                </a:solidFill>
                <a:latin typeface="Century Gothic" pitchFamily="34" charset="0"/>
              </a:defRPr>
            </a:lvl3pPr>
            <a:lvl4pPr marL="1600200" indent="-228600" eaLnBrk="0" hangingPunct="0">
              <a:spcBef>
                <a:spcPct val="20000"/>
              </a:spcBef>
              <a:buFont typeface="Courier New" pitchFamily="49" charset="0"/>
              <a:buChar char="o"/>
              <a:defRPr sz="1600">
                <a:solidFill>
                  <a:srgbClr val="7F7F7F"/>
                </a:solidFill>
                <a:latin typeface="Century Gothic" pitchFamily="34" charset="0"/>
              </a:defRPr>
            </a:lvl4pPr>
            <a:lvl5pPr marL="2057400" indent="-228600" eaLnBrk="0" hangingPunct="0">
              <a:spcBef>
                <a:spcPct val="20000"/>
              </a:spcBef>
              <a:buFont typeface="Arial" charset="0"/>
              <a:buChar char="•"/>
              <a:defRPr sz="1600">
                <a:solidFill>
                  <a:srgbClr val="7F7F7F"/>
                </a:solidFill>
                <a:latin typeface="Century Gothic" pitchFamily="34" charset="0"/>
              </a:defRPr>
            </a:lvl5pPr>
            <a:lvl6pPr marL="2514600" indent="-228600" eaLnBrk="0" fontAlgn="base" hangingPunct="0">
              <a:spcBef>
                <a:spcPct val="20000"/>
              </a:spcBef>
              <a:spcAft>
                <a:spcPct val="0"/>
              </a:spcAft>
              <a:buFont typeface="Arial" charset="0"/>
              <a:buChar char="•"/>
              <a:defRPr sz="1600">
                <a:solidFill>
                  <a:srgbClr val="7F7F7F"/>
                </a:solidFill>
                <a:latin typeface="Century Gothic" pitchFamily="34" charset="0"/>
              </a:defRPr>
            </a:lvl6pPr>
            <a:lvl7pPr marL="2971800" indent="-228600" eaLnBrk="0" fontAlgn="base" hangingPunct="0">
              <a:spcBef>
                <a:spcPct val="20000"/>
              </a:spcBef>
              <a:spcAft>
                <a:spcPct val="0"/>
              </a:spcAft>
              <a:buFont typeface="Arial" charset="0"/>
              <a:buChar char="•"/>
              <a:defRPr sz="1600">
                <a:solidFill>
                  <a:srgbClr val="7F7F7F"/>
                </a:solidFill>
                <a:latin typeface="Century Gothic" pitchFamily="34" charset="0"/>
              </a:defRPr>
            </a:lvl7pPr>
            <a:lvl8pPr marL="3429000" indent="-228600" eaLnBrk="0" fontAlgn="base" hangingPunct="0">
              <a:spcBef>
                <a:spcPct val="20000"/>
              </a:spcBef>
              <a:spcAft>
                <a:spcPct val="0"/>
              </a:spcAft>
              <a:buFont typeface="Arial" charset="0"/>
              <a:buChar char="•"/>
              <a:defRPr sz="1600">
                <a:solidFill>
                  <a:srgbClr val="7F7F7F"/>
                </a:solidFill>
                <a:latin typeface="Century Gothic" pitchFamily="34" charset="0"/>
              </a:defRPr>
            </a:lvl8pPr>
            <a:lvl9pPr marL="3886200" indent="-228600" eaLnBrk="0" fontAlgn="base" hangingPunct="0">
              <a:spcBef>
                <a:spcPct val="20000"/>
              </a:spcBef>
              <a:spcAft>
                <a:spcPct val="0"/>
              </a:spcAft>
              <a:buFont typeface="Arial" charset="0"/>
              <a:buChar char="•"/>
              <a:defRPr sz="1600">
                <a:solidFill>
                  <a:srgbClr val="7F7F7F"/>
                </a:solidFill>
                <a:latin typeface="Century Gothic" pitchFamily="34" charset="0"/>
              </a:defRPr>
            </a:lvl9pPr>
          </a:lstStyle>
          <a:p>
            <a:pPr eaLnBrk="1" hangingPunct="1">
              <a:spcBef>
                <a:spcPct val="0"/>
              </a:spcBef>
              <a:buFontTx/>
              <a:buNone/>
            </a:pPr>
            <a:r>
              <a:rPr lang="en-US" altLang="en-US" sz="1400" b="1" dirty="0" err="1">
                <a:solidFill>
                  <a:schemeClr val="tx2"/>
                </a:solidFill>
                <a:latin typeface="Calibri" pitchFamily="34" charset="0"/>
              </a:rPr>
              <a:t>eCRF</a:t>
            </a:r>
            <a:r>
              <a:rPr lang="en-US" altLang="en-US" sz="1400" b="1" dirty="0">
                <a:solidFill>
                  <a:schemeClr val="tx2"/>
                </a:solidFill>
                <a:latin typeface="Calibri" pitchFamily="34" charset="0"/>
              </a:rPr>
              <a:t> + selected outcomes identified using EHR/claims data</a:t>
            </a:r>
          </a:p>
        </p:txBody>
      </p:sp>
      <p:sp>
        <p:nvSpPr>
          <p:cNvPr id="7" name="TextBox 16"/>
          <p:cNvSpPr txBox="1">
            <a:spLocks noChangeArrowheads="1"/>
          </p:cNvSpPr>
          <p:nvPr/>
        </p:nvSpPr>
        <p:spPr bwMode="auto">
          <a:xfrm>
            <a:off x="237929" y="3831284"/>
            <a:ext cx="141232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charset="0"/>
              <a:buChar char="•"/>
              <a:defRPr sz="2400">
                <a:solidFill>
                  <a:srgbClr val="7F7F7F"/>
                </a:solidFill>
                <a:latin typeface="Century Gothic" pitchFamily="34" charset="0"/>
              </a:defRPr>
            </a:lvl1pPr>
            <a:lvl2pPr marL="742950" indent="-285750" eaLnBrk="0" hangingPunct="0">
              <a:spcBef>
                <a:spcPct val="20000"/>
              </a:spcBef>
              <a:buFont typeface="Courier New" pitchFamily="49" charset="0"/>
              <a:buChar char="o"/>
              <a:defRPr sz="1600">
                <a:solidFill>
                  <a:srgbClr val="7F7F7F"/>
                </a:solidFill>
                <a:latin typeface="Century Gothic" pitchFamily="34" charset="0"/>
              </a:defRPr>
            </a:lvl2pPr>
            <a:lvl3pPr marL="1143000" indent="-228600" eaLnBrk="0" hangingPunct="0">
              <a:spcBef>
                <a:spcPct val="20000"/>
              </a:spcBef>
              <a:buFont typeface="Arial" charset="0"/>
              <a:buChar char="•"/>
              <a:defRPr sz="1600">
                <a:solidFill>
                  <a:srgbClr val="7F7F7F"/>
                </a:solidFill>
                <a:latin typeface="Century Gothic" pitchFamily="34" charset="0"/>
              </a:defRPr>
            </a:lvl3pPr>
            <a:lvl4pPr marL="1600200" indent="-228600" eaLnBrk="0" hangingPunct="0">
              <a:spcBef>
                <a:spcPct val="20000"/>
              </a:spcBef>
              <a:buFont typeface="Courier New" pitchFamily="49" charset="0"/>
              <a:buChar char="o"/>
              <a:defRPr sz="1600">
                <a:solidFill>
                  <a:srgbClr val="7F7F7F"/>
                </a:solidFill>
                <a:latin typeface="Century Gothic" pitchFamily="34" charset="0"/>
              </a:defRPr>
            </a:lvl4pPr>
            <a:lvl5pPr marL="2057400" indent="-228600" eaLnBrk="0" hangingPunct="0">
              <a:spcBef>
                <a:spcPct val="20000"/>
              </a:spcBef>
              <a:buFont typeface="Arial" charset="0"/>
              <a:buChar char="•"/>
              <a:defRPr sz="1600">
                <a:solidFill>
                  <a:srgbClr val="7F7F7F"/>
                </a:solidFill>
                <a:latin typeface="Century Gothic" pitchFamily="34" charset="0"/>
              </a:defRPr>
            </a:lvl5pPr>
            <a:lvl6pPr marL="2514600" indent="-228600" eaLnBrk="0" fontAlgn="base" hangingPunct="0">
              <a:spcBef>
                <a:spcPct val="20000"/>
              </a:spcBef>
              <a:spcAft>
                <a:spcPct val="0"/>
              </a:spcAft>
              <a:buFont typeface="Arial" charset="0"/>
              <a:buChar char="•"/>
              <a:defRPr sz="1600">
                <a:solidFill>
                  <a:srgbClr val="7F7F7F"/>
                </a:solidFill>
                <a:latin typeface="Century Gothic" pitchFamily="34" charset="0"/>
              </a:defRPr>
            </a:lvl6pPr>
            <a:lvl7pPr marL="2971800" indent="-228600" eaLnBrk="0" fontAlgn="base" hangingPunct="0">
              <a:spcBef>
                <a:spcPct val="20000"/>
              </a:spcBef>
              <a:spcAft>
                <a:spcPct val="0"/>
              </a:spcAft>
              <a:buFont typeface="Arial" charset="0"/>
              <a:buChar char="•"/>
              <a:defRPr sz="1600">
                <a:solidFill>
                  <a:srgbClr val="7F7F7F"/>
                </a:solidFill>
                <a:latin typeface="Century Gothic" pitchFamily="34" charset="0"/>
              </a:defRPr>
            </a:lvl7pPr>
            <a:lvl8pPr marL="3429000" indent="-228600" eaLnBrk="0" fontAlgn="base" hangingPunct="0">
              <a:spcBef>
                <a:spcPct val="20000"/>
              </a:spcBef>
              <a:spcAft>
                <a:spcPct val="0"/>
              </a:spcAft>
              <a:buFont typeface="Arial" charset="0"/>
              <a:buChar char="•"/>
              <a:defRPr sz="1600">
                <a:solidFill>
                  <a:srgbClr val="7F7F7F"/>
                </a:solidFill>
                <a:latin typeface="Century Gothic" pitchFamily="34" charset="0"/>
              </a:defRPr>
            </a:lvl8pPr>
            <a:lvl9pPr marL="3886200" indent="-228600" eaLnBrk="0" fontAlgn="base" hangingPunct="0">
              <a:spcBef>
                <a:spcPct val="20000"/>
              </a:spcBef>
              <a:spcAft>
                <a:spcPct val="0"/>
              </a:spcAft>
              <a:buFont typeface="Arial" charset="0"/>
              <a:buChar char="•"/>
              <a:defRPr sz="1600">
                <a:solidFill>
                  <a:srgbClr val="7F7F7F"/>
                </a:solidFill>
                <a:latin typeface="Century Gothic" pitchFamily="34" charset="0"/>
              </a:defRPr>
            </a:lvl9pPr>
          </a:lstStyle>
          <a:p>
            <a:pPr eaLnBrk="1" hangingPunct="1">
              <a:spcBef>
                <a:spcPct val="0"/>
              </a:spcBef>
              <a:buFontTx/>
              <a:buNone/>
            </a:pPr>
            <a:r>
              <a:rPr lang="en-US" altLang="en-US" sz="1400" b="1" dirty="0">
                <a:solidFill>
                  <a:schemeClr val="tx2"/>
                </a:solidFill>
                <a:latin typeface="Calibri" pitchFamily="34" charset="0"/>
              </a:rPr>
              <a:t>RWE to support site selection</a:t>
            </a:r>
          </a:p>
        </p:txBody>
      </p:sp>
      <p:sp>
        <p:nvSpPr>
          <p:cNvPr id="8" name="TextBox 17"/>
          <p:cNvSpPr txBox="1">
            <a:spLocks noChangeArrowheads="1"/>
          </p:cNvSpPr>
          <p:nvPr/>
        </p:nvSpPr>
        <p:spPr bwMode="auto">
          <a:xfrm>
            <a:off x="224700" y="2588509"/>
            <a:ext cx="1412324"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charset="0"/>
              <a:buChar char="•"/>
              <a:defRPr sz="2400">
                <a:solidFill>
                  <a:srgbClr val="7F7F7F"/>
                </a:solidFill>
                <a:latin typeface="Century Gothic" pitchFamily="34" charset="0"/>
              </a:defRPr>
            </a:lvl1pPr>
            <a:lvl2pPr marL="742950" indent="-285750" eaLnBrk="0" hangingPunct="0">
              <a:spcBef>
                <a:spcPct val="20000"/>
              </a:spcBef>
              <a:buFont typeface="Courier New" pitchFamily="49" charset="0"/>
              <a:buChar char="o"/>
              <a:defRPr sz="1600">
                <a:solidFill>
                  <a:srgbClr val="7F7F7F"/>
                </a:solidFill>
                <a:latin typeface="Century Gothic" pitchFamily="34" charset="0"/>
              </a:defRPr>
            </a:lvl2pPr>
            <a:lvl3pPr marL="1143000" indent="-228600" eaLnBrk="0" hangingPunct="0">
              <a:spcBef>
                <a:spcPct val="20000"/>
              </a:spcBef>
              <a:buFont typeface="Arial" charset="0"/>
              <a:buChar char="•"/>
              <a:defRPr sz="1600">
                <a:solidFill>
                  <a:srgbClr val="7F7F7F"/>
                </a:solidFill>
                <a:latin typeface="Century Gothic" pitchFamily="34" charset="0"/>
              </a:defRPr>
            </a:lvl3pPr>
            <a:lvl4pPr marL="1600200" indent="-228600" eaLnBrk="0" hangingPunct="0">
              <a:spcBef>
                <a:spcPct val="20000"/>
              </a:spcBef>
              <a:buFont typeface="Courier New" pitchFamily="49" charset="0"/>
              <a:buChar char="o"/>
              <a:defRPr sz="1600">
                <a:solidFill>
                  <a:srgbClr val="7F7F7F"/>
                </a:solidFill>
                <a:latin typeface="Century Gothic" pitchFamily="34" charset="0"/>
              </a:defRPr>
            </a:lvl4pPr>
            <a:lvl5pPr marL="2057400" indent="-228600" eaLnBrk="0" hangingPunct="0">
              <a:spcBef>
                <a:spcPct val="20000"/>
              </a:spcBef>
              <a:buFont typeface="Arial" charset="0"/>
              <a:buChar char="•"/>
              <a:defRPr sz="1600">
                <a:solidFill>
                  <a:srgbClr val="7F7F7F"/>
                </a:solidFill>
                <a:latin typeface="Century Gothic" pitchFamily="34" charset="0"/>
              </a:defRPr>
            </a:lvl5pPr>
            <a:lvl6pPr marL="2514600" indent="-228600" eaLnBrk="0" fontAlgn="base" hangingPunct="0">
              <a:spcBef>
                <a:spcPct val="20000"/>
              </a:spcBef>
              <a:spcAft>
                <a:spcPct val="0"/>
              </a:spcAft>
              <a:buFont typeface="Arial" charset="0"/>
              <a:buChar char="•"/>
              <a:defRPr sz="1600">
                <a:solidFill>
                  <a:srgbClr val="7F7F7F"/>
                </a:solidFill>
                <a:latin typeface="Century Gothic" pitchFamily="34" charset="0"/>
              </a:defRPr>
            </a:lvl6pPr>
            <a:lvl7pPr marL="2971800" indent="-228600" eaLnBrk="0" fontAlgn="base" hangingPunct="0">
              <a:spcBef>
                <a:spcPct val="20000"/>
              </a:spcBef>
              <a:spcAft>
                <a:spcPct val="0"/>
              </a:spcAft>
              <a:buFont typeface="Arial" charset="0"/>
              <a:buChar char="•"/>
              <a:defRPr sz="1600">
                <a:solidFill>
                  <a:srgbClr val="7F7F7F"/>
                </a:solidFill>
                <a:latin typeface="Century Gothic" pitchFamily="34" charset="0"/>
              </a:defRPr>
            </a:lvl7pPr>
            <a:lvl8pPr marL="3429000" indent="-228600" eaLnBrk="0" fontAlgn="base" hangingPunct="0">
              <a:spcBef>
                <a:spcPct val="20000"/>
              </a:spcBef>
              <a:spcAft>
                <a:spcPct val="0"/>
              </a:spcAft>
              <a:buFont typeface="Arial" charset="0"/>
              <a:buChar char="•"/>
              <a:defRPr sz="1600">
                <a:solidFill>
                  <a:srgbClr val="7F7F7F"/>
                </a:solidFill>
                <a:latin typeface="Century Gothic" pitchFamily="34" charset="0"/>
              </a:defRPr>
            </a:lvl8pPr>
            <a:lvl9pPr marL="3886200" indent="-228600" eaLnBrk="0" fontAlgn="base" hangingPunct="0">
              <a:spcBef>
                <a:spcPct val="20000"/>
              </a:spcBef>
              <a:spcAft>
                <a:spcPct val="0"/>
              </a:spcAft>
              <a:buFont typeface="Arial" charset="0"/>
              <a:buChar char="•"/>
              <a:defRPr sz="1600">
                <a:solidFill>
                  <a:srgbClr val="7F7F7F"/>
                </a:solidFill>
                <a:latin typeface="Century Gothic" pitchFamily="34" charset="0"/>
              </a:defRPr>
            </a:lvl9pPr>
          </a:lstStyle>
          <a:p>
            <a:pPr eaLnBrk="1" hangingPunct="1">
              <a:spcBef>
                <a:spcPct val="0"/>
              </a:spcBef>
              <a:buFontTx/>
              <a:buNone/>
            </a:pPr>
            <a:r>
              <a:rPr lang="en-US" altLang="en-US" sz="1400" b="1" dirty="0">
                <a:solidFill>
                  <a:schemeClr val="tx2"/>
                </a:solidFill>
                <a:latin typeface="Calibri" pitchFamily="34" charset="0"/>
              </a:rPr>
              <a:t>RWE to assess enrollment criteria / trial feasibility  </a:t>
            </a:r>
          </a:p>
        </p:txBody>
      </p:sp>
      <p:sp>
        <p:nvSpPr>
          <p:cNvPr id="11" name="TextBox 24"/>
          <p:cNvSpPr txBox="1">
            <a:spLocks noChangeArrowheads="1"/>
          </p:cNvSpPr>
          <p:nvPr/>
        </p:nvSpPr>
        <p:spPr bwMode="auto">
          <a:xfrm>
            <a:off x="1692862" y="3573454"/>
            <a:ext cx="1828800" cy="1169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charset="0"/>
              <a:buChar char="•"/>
              <a:defRPr sz="2400">
                <a:solidFill>
                  <a:srgbClr val="7F7F7F"/>
                </a:solidFill>
                <a:latin typeface="Century Gothic" pitchFamily="34" charset="0"/>
              </a:defRPr>
            </a:lvl1pPr>
            <a:lvl2pPr marL="742950" indent="-285750" eaLnBrk="0" hangingPunct="0">
              <a:spcBef>
                <a:spcPct val="20000"/>
              </a:spcBef>
              <a:buFont typeface="Courier New" pitchFamily="49" charset="0"/>
              <a:buChar char="o"/>
              <a:defRPr sz="1600">
                <a:solidFill>
                  <a:srgbClr val="7F7F7F"/>
                </a:solidFill>
                <a:latin typeface="Century Gothic" pitchFamily="34" charset="0"/>
              </a:defRPr>
            </a:lvl2pPr>
            <a:lvl3pPr marL="1143000" indent="-228600" eaLnBrk="0" hangingPunct="0">
              <a:spcBef>
                <a:spcPct val="20000"/>
              </a:spcBef>
              <a:buFont typeface="Arial" charset="0"/>
              <a:buChar char="•"/>
              <a:defRPr sz="1600">
                <a:solidFill>
                  <a:srgbClr val="7F7F7F"/>
                </a:solidFill>
                <a:latin typeface="Century Gothic" pitchFamily="34" charset="0"/>
              </a:defRPr>
            </a:lvl3pPr>
            <a:lvl4pPr marL="1600200" indent="-228600" eaLnBrk="0" hangingPunct="0">
              <a:spcBef>
                <a:spcPct val="20000"/>
              </a:spcBef>
              <a:buFont typeface="Courier New" pitchFamily="49" charset="0"/>
              <a:buChar char="o"/>
              <a:defRPr sz="1600">
                <a:solidFill>
                  <a:srgbClr val="7F7F7F"/>
                </a:solidFill>
                <a:latin typeface="Century Gothic" pitchFamily="34" charset="0"/>
              </a:defRPr>
            </a:lvl4pPr>
            <a:lvl5pPr marL="2057400" indent="-228600" eaLnBrk="0" hangingPunct="0">
              <a:spcBef>
                <a:spcPct val="20000"/>
              </a:spcBef>
              <a:buFont typeface="Arial" charset="0"/>
              <a:buChar char="•"/>
              <a:defRPr sz="1600">
                <a:solidFill>
                  <a:srgbClr val="7F7F7F"/>
                </a:solidFill>
                <a:latin typeface="Century Gothic" pitchFamily="34" charset="0"/>
              </a:defRPr>
            </a:lvl5pPr>
            <a:lvl6pPr marL="2514600" indent="-228600" eaLnBrk="0" fontAlgn="base" hangingPunct="0">
              <a:spcBef>
                <a:spcPct val="20000"/>
              </a:spcBef>
              <a:spcAft>
                <a:spcPct val="0"/>
              </a:spcAft>
              <a:buFont typeface="Arial" charset="0"/>
              <a:buChar char="•"/>
              <a:defRPr sz="1600">
                <a:solidFill>
                  <a:srgbClr val="7F7F7F"/>
                </a:solidFill>
                <a:latin typeface="Century Gothic" pitchFamily="34" charset="0"/>
              </a:defRPr>
            </a:lvl6pPr>
            <a:lvl7pPr marL="2971800" indent="-228600" eaLnBrk="0" fontAlgn="base" hangingPunct="0">
              <a:spcBef>
                <a:spcPct val="20000"/>
              </a:spcBef>
              <a:spcAft>
                <a:spcPct val="0"/>
              </a:spcAft>
              <a:buFont typeface="Arial" charset="0"/>
              <a:buChar char="•"/>
              <a:defRPr sz="1600">
                <a:solidFill>
                  <a:srgbClr val="7F7F7F"/>
                </a:solidFill>
                <a:latin typeface="Century Gothic" pitchFamily="34" charset="0"/>
              </a:defRPr>
            </a:lvl7pPr>
            <a:lvl8pPr marL="3429000" indent="-228600" eaLnBrk="0" fontAlgn="base" hangingPunct="0">
              <a:spcBef>
                <a:spcPct val="20000"/>
              </a:spcBef>
              <a:spcAft>
                <a:spcPct val="0"/>
              </a:spcAft>
              <a:buFont typeface="Arial" charset="0"/>
              <a:buChar char="•"/>
              <a:defRPr sz="1600">
                <a:solidFill>
                  <a:srgbClr val="7F7F7F"/>
                </a:solidFill>
                <a:latin typeface="Century Gothic" pitchFamily="34" charset="0"/>
              </a:defRPr>
            </a:lvl8pPr>
            <a:lvl9pPr marL="3886200" indent="-228600" eaLnBrk="0" fontAlgn="base" hangingPunct="0">
              <a:spcBef>
                <a:spcPct val="20000"/>
              </a:spcBef>
              <a:spcAft>
                <a:spcPct val="0"/>
              </a:spcAft>
              <a:buFont typeface="Arial" charset="0"/>
              <a:buChar char="•"/>
              <a:defRPr sz="1600">
                <a:solidFill>
                  <a:srgbClr val="7F7F7F"/>
                </a:solidFill>
                <a:latin typeface="Century Gothic" pitchFamily="34" charset="0"/>
              </a:defRPr>
            </a:lvl9pPr>
          </a:lstStyle>
          <a:p>
            <a:pPr eaLnBrk="1" hangingPunct="1">
              <a:spcBef>
                <a:spcPct val="0"/>
              </a:spcBef>
              <a:buFontTx/>
              <a:buNone/>
            </a:pPr>
            <a:r>
              <a:rPr lang="en-US" altLang="en-US" sz="1400" b="1" dirty="0">
                <a:solidFill>
                  <a:schemeClr val="tx2"/>
                </a:solidFill>
                <a:latin typeface="Calibri" pitchFamily="34" charset="0"/>
              </a:rPr>
              <a:t>Mobile technology </a:t>
            </a:r>
          </a:p>
          <a:p>
            <a:pPr eaLnBrk="1" hangingPunct="1">
              <a:spcBef>
                <a:spcPct val="0"/>
              </a:spcBef>
              <a:buFontTx/>
              <a:buNone/>
            </a:pPr>
            <a:r>
              <a:rPr lang="en-US" altLang="en-US" sz="1400" b="1" dirty="0">
                <a:solidFill>
                  <a:schemeClr val="tx2"/>
                </a:solidFill>
                <a:latin typeface="Calibri" pitchFamily="34" charset="0"/>
              </a:rPr>
              <a:t>used to capture supportive endpoints (e.g., to assess ambulation)</a:t>
            </a:r>
          </a:p>
        </p:txBody>
      </p:sp>
      <p:sp>
        <p:nvSpPr>
          <p:cNvPr id="12" name="TextBox 21"/>
          <p:cNvSpPr txBox="1">
            <a:spLocks noChangeArrowheads="1"/>
          </p:cNvSpPr>
          <p:nvPr/>
        </p:nvSpPr>
        <p:spPr bwMode="auto">
          <a:xfrm>
            <a:off x="7312612" y="2771775"/>
            <a:ext cx="218122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charset="0"/>
              <a:buChar char="•"/>
              <a:defRPr sz="2400">
                <a:solidFill>
                  <a:srgbClr val="7F7F7F"/>
                </a:solidFill>
                <a:latin typeface="Century Gothic" pitchFamily="34" charset="0"/>
              </a:defRPr>
            </a:lvl1pPr>
            <a:lvl2pPr marL="742950" indent="-285750" eaLnBrk="0" hangingPunct="0">
              <a:spcBef>
                <a:spcPct val="20000"/>
              </a:spcBef>
              <a:buFont typeface="Courier New" pitchFamily="49" charset="0"/>
              <a:buChar char="o"/>
              <a:defRPr sz="1600">
                <a:solidFill>
                  <a:srgbClr val="7F7F7F"/>
                </a:solidFill>
                <a:latin typeface="Century Gothic" pitchFamily="34" charset="0"/>
              </a:defRPr>
            </a:lvl2pPr>
            <a:lvl3pPr marL="1143000" indent="-228600" eaLnBrk="0" hangingPunct="0">
              <a:spcBef>
                <a:spcPct val="20000"/>
              </a:spcBef>
              <a:buFont typeface="Arial" charset="0"/>
              <a:buChar char="•"/>
              <a:defRPr sz="1600">
                <a:solidFill>
                  <a:srgbClr val="7F7F7F"/>
                </a:solidFill>
                <a:latin typeface="Century Gothic" pitchFamily="34" charset="0"/>
              </a:defRPr>
            </a:lvl3pPr>
            <a:lvl4pPr marL="1600200" indent="-228600" eaLnBrk="0" hangingPunct="0">
              <a:spcBef>
                <a:spcPct val="20000"/>
              </a:spcBef>
              <a:buFont typeface="Courier New" pitchFamily="49" charset="0"/>
              <a:buChar char="o"/>
              <a:defRPr sz="1600">
                <a:solidFill>
                  <a:srgbClr val="7F7F7F"/>
                </a:solidFill>
                <a:latin typeface="Century Gothic" pitchFamily="34" charset="0"/>
              </a:defRPr>
            </a:lvl4pPr>
            <a:lvl5pPr marL="2057400" indent="-228600" eaLnBrk="0" hangingPunct="0">
              <a:spcBef>
                <a:spcPct val="20000"/>
              </a:spcBef>
              <a:buFont typeface="Arial" charset="0"/>
              <a:buChar char="•"/>
              <a:defRPr sz="1600">
                <a:solidFill>
                  <a:srgbClr val="7F7F7F"/>
                </a:solidFill>
                <a:latin typeface="Century Gothic" pitchFamily="34" charset="0"/>
              </a:defRPr>
            </a:lvl5pPr>
            <a:lvl6pPr marL="2514600" indent="-228600" eaLnBrk="0" fontAlgn="base" hangingPunct="0">
              <a:spcBef>
                <a:spcPct val="20000"/>
              </a:spcBef>
              <a:spcAft>
                <a:spcPct val="0"/>
              </a:spcAft>
              <a:buFont typeface="Arial" charset="0"/>
              <a:buChar char="•"/>
              <a:defRPr sz="1600">
                <a:solidFill>
                  <a:srgbClr val="7F7F7F"/>
                </a:solidFill>
                <a:latin typeface="Century Gothic" pitchFamily="34" charset="0"/>
              </a:defRPr>
            </a:lvl6pPr>
            <a:lvl7pPr marL="2971800" indent="-228600" eaLnBrk="0" fontAlgn="base" hangingPunct="0">
              <a:spcBef>
                <a:spcPct val="20000"/>
              </a:spcBef>
              <a:spcAft>
                <a:spcPct val="0"/>
              </a:spcAft>
              <a:buFont typeface="Arial" charset="0"/>
              <a:buChar char="•"/>
              <a:defRPr sz="1600">
                <a:solidFill>
                  <a:srgbClr val="7F7F7F"/>
                </a:solidFill>
                <a:latin typeface="Century Gothic" pitchFamily="34" charset="0"/>
              </a:defRPr>
            </a:lvl7pPr>
            <a:lvl8pPr marL="3429000" indent="-228600" eaLnBrk="0" fontAlgn="base" hangingPunct="0">
              <a:spcBef>
                <a:spcPct val="20000"/>
              </a:spcBef>
              <a:spcAft>
                <a:spcPct val="0"/>
              </a:spcAft>
              <a:buFont typeface="Arial" charset="0"/>
              <a:buChar char="•"/>
              <a:defRPr sz="1600">
                <a:solidFill>
                  <a:srgbClr val="7F7F7F"/>
                </a:solidFill>
                <a:latin typeface="Century Gothic" pitchFamily="34" charset="0"/>
              </a:defRPr>
            </a:lvl8pPr>
            <a:lvl9pPr marL="3886200" indent="-228600" eaLnBrk="0" fontAlgn="base" hangingPunct="0">
              <a:spcBef>
                <a:spcPct val="20000"/>
              </a:spcBef>
              <a:spcAft>
                <a:spcPct val="0"/>
              </a:spcAft>
              <a:buFont typeface="Arial" charset="0"/>
              <a:buChar char="•"/>
              <a:defRPr sz="1600">
                <a:solidFill>
                  <a:srgbClr val="7F7F7F"/>
                </a:solidFill>
                <a:latin typeface="Century Gothic" pitchFamily="34" charset="0"/>
              </a:defRPr>
            </a:lvl9pPr>
          </a:lstStyle>
          <a:p>
            <a:pPr eaLnBrk="1" hangingPunct="1">
              <a:spcBef>
                <a:spcPct val="0"/>
              </a:spcBef>
              <a:buFontTx/>
              <a:buNone/>
            </a:pPr>
            <a:r>
              <a:rPr lang="en-US" altLang="en-US" sz="1400" b="1" dirty="0">
                <a:solidFill>
                  <a:schemeClr val="bg1"/>
                </a:solidFill>
                <a:latin typeface="Calibri" pitchFamily="34" charset="0"/>
              </a:rPr>
              <a:t>Registry trials/study</a:t>
            </a:r>
          </a:p>
        </p:txBody>
      </p:sp>
      <p:sp>
        <p:nvSpPr>
          <p:cNvPr id="14" name="TextBox 13"/>
          <p:cNvSpPr txBox="1"/>
          <p:nvPr/>
        </p:nvSpPr>
        <p:spPr>
          <a:xfrm>
            <a:off x="331434" y="1873475"/>
            <a:ext cx="3048000" cy="584775"/>
          </a:xfrm>
          <a:prstGeom prst="rect">
            <a:avLst/>
          </a:prstGeom>
          <a:noFill/>
        </p:spPr>
        <p:txBody>
          <a:bodyPr wrap="square" rtlCol="0">
            <a:spAutoFit/>
          </a:bodyPr>
          <a:lstStyle/>
          <a:p>
            <a:pPr algn="ctr"/>
            <a:r>
              <a:rPr lang="en-US" sz="1600" b="1" i="1" dirty="0">
                <a:solidFill>
                  <a:schemeClr val="tx2"/>
                </a:solidFill>
              </a:rPr>
              <a:t>Traditional Randomized Trial Using RWD Elements</a:t>
            </a:r>
          </a:p>
        </p:txBody>
      </p:sp>
      <p:sp>
        <p:nvSpPr>
          <p:cNvPr id="16" name="TextBox 15"/>
          <p:cNvSpPr txBox="1"/>
          <p:nvPr/>
        </p:nvSpPr>
        <p:spPr>
          <a:xfrm>
            <a:off x="7373760" y="1873475"/>
            <a:ext cx="1606071" cy="584775"/>
          </a:xfrm>
          <a:prstGeom prst="rect">
            <a:avLst/>
          </a:prstGeom>
          <a:noFill/>
        </p:spPr>
        <p:txBody>
          <a:bodyPr wrap="square" rtlCol="0">
            <a:spAutoFit/>
          </a:bodyPr>
          <a:lstStyle/>
          <a:p>
            <a:pPr algn="ctr"/>
            <a:r>
              <a:rPr lang="en-US" sz="1600" b="1" i="1" dirty="0">
                <a:solidFill>
                  <a:schemeClr val="bg1"/>
                </a:solidFill>
              </a:rPr>
              <a:t>Observational Studies</a:t>
            </a:r>
          </a:p>
        </p:txBody>
      </p:sp>
      <p:sp>
        <p:nvSpPr>
          <p:cNvPr id="15" name="TextBox 14"/>
          <p:cNvSpPr txBox="1"/>
          <p:nvPr/>
        </p:nvSpPr>
        <p:spPr>
          <a:xfrm>
            <a:off x="3845512" y="2117602"/>
            <a:ext cx="3014154" cy="338554"/>
          </a:xfrm>
          <a:prstGeom prst="rect">
            <a:avLst/>
          </a:prstGeom>
          <a:noFill/>
        </p:spPr>
        <p:txBody>
          <a:bodyPr wrap="square" rtlCol="0">
            <a:spAutoFit/>
          </a:bodyPr>
          <a:lstStyle/>
          <a:p>
            <a:pPr algn="ctr"/>
            <a:r>
              <a:rPr lang="en-US" sz="1600" b="1" i="1" dirty="0">
                <a:solidFill>
                  <a:schemeClr val="bg1"/>
                </a:solidFill>
              </a:rPr>
              <a:t>Trials in Clinical Practice Settings</a:t>
            </a:r>
          </a:p>
        </p:txBody>
      </p:sp>
      <p:sp>
        <p:nvSpPr>
          <p:cNvPr id="9" name="TextBox 19"/>
          <p:cNvSpPr txBox="1">
            <a:spLocks noChangeArrowheads="1"/>
          </p:cNvSpPr>
          <p:nvPr/>
        </p:nvSpPr>
        <p:spPr bwMode="auto">
          <a:xfrm>
            <a:off x="3521662" y="2842142"/>
            <a:ext cx="1214986"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charset="0"/>
              <a:buChar char="•"/>
              <a:defRPr sz="2400">
                <a:solidFill>
                  <a:srgbClr val="7F7F7F"/>
                </a:solidFill>
                <a:latin typeface="Century Gothic" pitchFamily="34" charset="0"/>
              </a:defRPr>
            </a:lvl1pPr>
            <a:lvl2pPr marL="742950" indent="-285750" eaLnBrk="0" hangingPunct="0">
              <a:spcBef>
                <a:spcPct val="20000"/>
              </a:spcBef>
              <a:buFont typeface="Courier New" pitchFamily="49" charset="0"/>
              <a:buChar char="o"/>
              <a:defRPr sz="1600">
                <a:solidFill>
                  <a:srgbClr val="7F7F7F"/>
                </a:solidFill>
                <a:latin typeface="Century Gothic" pitchFamily="34" charset="0"/>
              </a:defRPr>
            </a:lvl2pPr>
            <a:lvl3pPr marL="1143000" indent="-228600" eaLnBrk="0" hangingPunct="0">
              <a:spcBef>
                <a:spcPct val="20000"/>
              </a:spcBef>
              <a:buFont typeface="Arial" charset="0"/>
              <a:buChar char="•"/>
              <a:defRPr sz="1600">
                <a:solidFill>
                  <a:srgbClr val="7F7F7F"/>
                </a:solidFill>
                <a:latin typeface="Century Gothic" pitchFamily="34" charset="0"/>
              </a:defRPr>
            </a:lvl3pPr>
            <a:lvl4pPr marL="1600200" indent="-228600" eaLnBrk="0" hangingPunct="0">
              <a:spcBef>
                <a:spcPct val="20000"/>
              </a:spcBef>
              <a:buFont typeface="Courier New" pitchFamily="49" charset="0"/>
              <a:buChar char="o"/>
              <a:defRPr sz="1600">
                <a:solidFill>
                  <a:srgbClr val="7F7F7F"/>
                </a:solidFill>
                <a:latin typeface="Century Gothic" pitchFamily="34" charset="0"/>
              </a:defRPr>
            </a:lvl4pPr>
            <a:lvl5pPr marL="2057400" indent="-228600" eaLnBrk="0" hangingPunct="0">
              <a:spcBef>
                <a:spcPct val="20000"/>
              </a:spcBef>
              <a:buFont typeface="Arial" charset="0"/>
              <a:buChar char="•"/>
              <a:defRPr sz="1600">
                <a:solidFill>
                  <a:srgbClr val="7F7F7F"/>
                </a:solidFill>
                <a:latin typeface="Century Gothic" pitchFamily="34" charset="0"/>
              </a:defRPr>
            </a:lvl5pPr>
            <a:lvl6pPr marL="2514600" indent="-228600" eaLnBrk="0" fontAlgn="base" hangingPunct="0">
              <a:spcBef>
                <a:spcPct val="20000"/>
              </a:spcBef>
              <a:spcAft>
                <a:spcPct val="0"/>
              </a:spcAft>
              <a:buFont typeface="Arial" charset="0"/>
              <a:buChar char="•"/>
              <a:defRPr sz="1600">
                <a:solidFill>
                  <a:srgbClr val="7F7F7F"/>
                </a:solidFill>
                <a:latin typeface="Century Gothic" pitchFamily="34" charset="0"/>
              </a:defRPr>
            </a:lvl6pPr>
            <a:lvl7pPr marL="2971800" indent="-228600" eaLnBrk="0" fontAlgn="base" hangingPunct="0">
              <a:spcBef>
                <a:spcPct val="20000"/>
              </a:spcBef>
              <a:spcAft>
                <a:spcPct val="0"/>
              </a:spcAft>
              <a:buFont typeface="Arial" charset="0"/>
              <a:buChar char="•"/>
              <a:defRPr sz="1600">
                <a:solidFill>
                  <a:srgbClr val="7F7F7F"/>
                </a:solidFill>
                <a:latin typeface="Century Gothic" pitchFamily="34" charset="0"/>
              </a:defRPr>
            </a:lvl7pPr>
            <a:lvl8pPr marL="3429000" indent="-228600" eaLnBrk="0" fontAlgn="base" hangingPunct="0">
              <a:spcBef>
                <a:spcPct val="20000"/>
              </a:spcBef>
              <a:spcAft>
                <a:spcPct val="0"/>
              </a:spcAft>
              <a:buFont typeface="Arial" charset="0"/>
              <a:buChar char="•"/>
              <a:defRPr sz="1600">
                <a:solidFill>
                  <a:srgbClr val="7F7F7F"/>
                </a:solidFill>
                <a:latin typeface="Century Gothic" pitchFamily="34" charset="0"/>
              </a:defRPr>
            </a:lvl8pPr>
            <a:lvl9pPr marL="3886200" indent="-228600" eaLnBrk="0" fontAlgn="base" hangingPunct="0">
              <a:spcBef>
                <a:spcPct val="20000"/>
              </a:spcBef>
              <a:spcAft>
                <a:spcPct val="0"/>
              </a:spcAft>
              <a:buFont typeface="Arial" charset="0"/>
              <a:buChar char="•"/>
              <a:defRPr sz="1600">
                <a:solidFill>
                  <a:srgbClr val="7F7F7F"/>
                </a:solidFill>
                <a:latin typeface="Century Gothic" pitchFamily="34" charset="0"/>
              </a:defRPr>
            </a:lvl9pPr>
          </a:lstStyle>
          <a:p>
            <a:pPr eaLnBrk="1" hangingPunct="1">
              <a:spcBef>
                <a:spcPct val="0"/>
              </a:spcBef>
              <a:buFontTx/>
              <a:buNone/>
            </a:pPr>
            <a:r>
              <a:rPr lang="en-US" altLang="en-US" sz="1400" b="1" dirty="0">
                <a:solidFill>
                  <a:schemeClr val="bg1"/>
                </a:solidFill>
                <a:latin typeface="Calibri" pitchFamily="34" charset="0"/>
              </a:rPr>
              <a:t>Pragmatic RCT using </a:t>
            </a:r>
            <a:r>
              <a:rPr lang="en-US" altLang="en-US" sz="1400" b="1" dirty="0" err="1">
                <a:solidFill>
                  <a:schemeClr val="bg1"/>
                </a:solidFill>
                <a:latin typeface="Calibri" pitchFamily="34" charset="0"/>
              </a:rPr>
              <a:t>eCRF</a:t>
            </a:r>
            <a:r>
              <a:rPr lang="en-US" altLang="en-US" sz="1400" b="1" dirty="0">
                <a:solidFill>
                  <a:schemeClr val="bg1"/>
                </a:solidFill>
                <a:latin typeface="Calibri" pitchFamily="34" charset="0"/>
              </a:rPr>
              <a:t> (+/- </a:t>
            </a:r>
            <a:r>
              <a:rPr lang="en-US" altLang="en-US" sz="1400" b="1" dirty="0" err="1">
                <a:solidFill>
                  <a:schemeClr val="bg1"/>
                </a:solidFill>
                <a:latin typeface="Calibri" pitchFamily="34" charset="0"/>
              </a:rPr>
              <a:t>eHR</a:t>
            </a:r>
            <a:r>
              <a:rPr lang="en-US" altLang="en-US" sz="1400" b="1" dirty="0">
                <a:solidFill>
                  <a:schemeClr val="bg1"/>
                </a:solidFill>
                <a:latin typeface="Calibri" pitchFamily="34" charset="0"/>
              </a:rPr>
              <a:t> data)</a:t>
            </a:r>
          </a:p>
        </p:txBody>
      </p:sp>
      <p:sp>
        <p:nvSpPr>
          <p:cNvPr id="17" name="TextBox 19"/>
          <p:cNvSpPr txBox="1">
            <a:spLocks noChangeArrowheads="1"/>
          </p:cNvSpPr>
          <p:nvPr/>
        </p:nvSpPr>
        <p:spPr bwMode="auto">
          <a:xfrm>
            <a:off x="4812848" y="2914592"/>
            <a:ext cx="1299614"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charset="0"/>
              <a:buChar char="•"/>
              <a:defRPr sz="2400">
                <a:solidFill>
                  <a:srgbClr val="7F7F7F"/>
                </a:solidFill>
                <a:latin typeface="Century Gothic" pitchFamily="34" charset="0"/>
              </a:defRPr>
            </a:lvl1pPr>
            <a:lvl2pPr marL="742950" indent="-285750" eaLnBrk="0" hangingPunct="0">
              <a:spcBef>
                <a:spcPct val="20000"/>
              </a:spcBef>
              <a:buFont typeface="Courier New" pitchFamily="49" charset="0"/>
              <a:buChar char="o"/>
              <a:defRPr sz="1600">
                <a:solidFill>
                  <a:srgbClr val="7F7F7F"/>
                </a:solidFill>
                <a:latin typeface="Century Gothic" pitchFamily="34" charset="0"/>
              </a:defRPr>
            </a:lvl2pPr>
            <a:lvl3pPr marL="1143000" indent="-228600" eaLnBrk="0" hangingPunct="0">
              <a:spcBef>
                <a:spcPct val="20000"/>
              </a:spcBef>
              <a:buFont typeface="Arial" charset="0"/>
              <a:buChar char="•"/>
              <a:defRPr sz="1600">
                <a:solidFill>
                  <a:srgbClr val="7F7F7F"/>
                </a:solidFill>
                <a:latin typeface="Century Gothic" pitchFamily="34" charset="0"/>
              </a:defRPr>
            </a:lvl3pPr>
            <a:lvl4pPr marL="1600200" indent="-228600" eaLnBrk="0" hangingPunct="0">
              <a:spcBef>
                <a:spcPct val="20000"/>
              </a:spcBef>
              <a:buFont typeface="Courier New" pitchFamily="49" charset="0"/>
              <a:buChar char="o"/>
              <a:defRPr sz="1600">
                <a:solidFill>
                  <a:srgbClr val="7F7F7F"/>
                </a:solidFill>
                <a:latin typeface="Century Gothic" pitchFamily="34" charset="0"/>
              </a:defRPr>
            </a:lvl4pPr>
            <a:lvl5pPr marL="2057400" indent="-228600" eaLnBrk="0" hangingPunct="0">
              <a:spcBef>
                <a:spcPct val="20000"/>
              </a:spcBef>
              <a:buFont typeface="Arial" charset="0"/>
              <a:buChar char="•"/>
              <a:defRPr sz="1600">
                <a:solidFill>
                  <a:srgbClr val="7F7F7F"/>
                </a:solidFill>
                <a:latin typeface="Century Gothic" pitchFamily="34" charset="0"/>
              </a:defRPr>
            </a:lvl5pPr>
            <a:lvl6pPr marL="2514600" indent="-228600" eaLnBrk="0" fontAlgn="base" hangingPunct="0">
              <a:spcBef>
                <a:spcPct val="20000"/>
              </a:spcBef>
              <a:spcAft>
                <a:spcPct val="0"/>
              </a:spcAft>
              <a:buFont typeface="Arial" charset="0"/>
              <a:buChar char="•"/>
              <a:defRPr sz="1600">
                <a:solidFill>
                  <a:srgbClr val="7F7F7F"/>
                </a:solidFill>
                <a:latin typeface="Century Gothic" pitchFamily="34" charset="0"/>
              </a:defRPr>
            </a:lvl6pPr>
            <a:lvl7pPr marL="2971800" indent="-228600" eaLnBrk="0" fontAlgn="base" hangingPunct="0">
              <a:spcBef>
                <a:spcPct val="20000"/>
              </a:spcBef>
              <a:spcAft>
                <a:spcPct val="0"/>
              </a:spcAft>
              <a:buFont typeface="Arial" charset="0"/>
              <a:buChar char="•"/>
              <a:defRPr sz="1600">
                <a:solidFill>
                  <a:srgbClr val="7F7F7F"/>
                </a:solidFill>
                <a:latin typeface="Century Gothic" pitchFamily="34" charset="0"/>
              </a:defRPr>
            </a:lvl7pPr>
            <a:lvl8pPr marL="3429000" indent="-228600" eaLnBrk="0" fontAlgn="base" hangingPunct="0">
              <a:spcBef>
                <a:spcPct val="20000"/>
              </a:spcBef>
              <a:spcAft>
                <a:spcPct val="0"/>
              </a:spcAft>
              <a:buFont typeface="Arial" charset="0"/>
              <a:buChar char="•"/>
              <a:defRPr sz="1600">
                <a:solidFill>
                  <a:srgbClr val="7F7F7F"/>
                </a:solidFill>
                <a:latin typeface="Century Gothic" pitchFamily="34" charset="0"/>
              </a:defRPr>
            </a:lvl8pPr>
            <a:lvl9pPr marL="3886200" indent="-228600" eaLnBrk="0" fontAlgn="base" hangingPunct="0">
              <a:spcBef>
                <a:spcPct val="20000"/>
              </a:spcBef>
              <a:spcAft>
                <a:spcPct val="0"/>
              </a:spcAft>
              <a:buFont typeface="Arial" charset="0"/>
              <a:buChar char="•"/>
              <a:defRPr sz="1600">
                <a:solidFill>
                  <a:srgbClr val="7F7F7F"/>
                </a:solidFill>
                <a:latin typeface="Century Gothic" pitchFamily="34" charset="0"/>
              </a:defRPr>
            </a:lvl9pPr>
          </a:lstStyle>
          <a:p>
            <a:pPr eaLnBrk="1" hangingPunct="1">
              <a:spcBef>
                <a:spcPct val="0"/>
              </a:spcBef>
              <a:buFontTx/>
              <a:buNone/>
            </a:pPr>
            <a:r>
              <a:rPr lang="en-US" altLang="en-US" sz="1400" b="1" dirty="0">
                <a:solidFill>
                  <a:schemeClr val="bg1"/>
                </a:solidFill>
                <a:latin typeface="Calibri" pitchFamily="34" charset="0"/>
              </a:rPr>
              <a:t>Pragmatic RCT using claims and </a:t>
            </a:r>
            <a:r>
              <a:rPr lang="en-US" altLang="en-US" sz="1400" b="1" dirty="0" err="1">
                <a:solidFill>
                  <a:schemeClr val="bg1"/>
                </a:solidFill>
                <a:latin typeface="Calibri" pitchFamily="34" charset="0"/>
              </a:rPr>
              <a:t>eHR</a:t>
            </a:r>
            <a:r>
              <a:rPr lang="en-US" altLang="en-US" sz="1400" b="1" dirty="0">
                <a:solidFill>
                  <a:schemeClr val="bg1"/>
                </a:solidFill>
                <a:latin typeface="Calibri" pitchFamily="34" charset="0"/>
              </a:rPr>
              <a:t> data</a:t>
            </a:r>
          </a:p>
        </p:txBody>
      </p:sp>
      <p:sp>
        <p:nvSpPr>
          <p:cNvPr id="10" name="TextBox 21"/>
          <p:cNvSpPr txBox="1">
            <a:spLocks noChangeArrowheads="1"/>
          </p:cNvSpPr>
          <p:nvPr/>
        </p:nvSpPr>
        <p:spPr bwMode="auto">
          <a:xfrm>
            <a:off x="6188662" y="2838392"/>
            <a:ext cx="1118639"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charset="0"/>
              <a:buChar char="•"/>
              <a:defRPr sz="2400">
                <a:solidFill>
                  <a:srgbClr val="7F7F7F"/>
                </a:solidFill>
                <a:latin typeface="Century Gothic" pitchFamily="34" charset="0"/>
              </a:defRPr>
            </a:lvl1pPr>
            <a:lvl2pPr marL="742950" indent="-285750" eaLnBrk="0" hangingPunct="0">
              <a:spcBef>
                <a:spcPct val="20000"/>
              </a:spcBef>
              <a:buFont typeface="Courier New" pitchFamily="49" charset="0"/>
              <a:buChar char="o"/>
              <a:defRPr sz="1600">
                <a:solidFill>
                  <a:srgbClr val="7F7F7F"/>
                </a:solidFill>
                <a:latin typeface="Century Gothic" pitchFamily="34" charset="0"/>
              </a:defRPr>
            </a:lvl2pPr>
            <a:lvl3pPr marL="1143000" indent="-228600" eaLnBrk="0" hangingPunct="0">
              <a:spcBef>
                <a:spcPct val="20000"/>
              </a:spcBef>
              <a:buFont typeface="Arial" charset="0"/>
              <a:buChar char="•"/>
              <a:defRPr sz="1600">
                <a:solidFill>
                  <a:srgbClr val="7F7F7F"/>
                </a:solidFill>
                <a:latin typeface="Century Gothic" pitchFamily="34" charset="0"/>
              </a:defRPr>
            </a:lvl3pPr>
            <a:lvl4pPr marL="1600200" indent="-228600" eaLnBrk="0" hangingPunct="0">
              <a:spcBef>
                <a:spcPct val="20000"/>
              </a:spcBef>
              <a:buFont typeface="Courier New" pitchFamily="49" charset="0"/>
              <a:buChar char="o"/>
              <a:defRPr sz="1600">
                <a:solidFill>
                  <a:srgbClr val="7F7F7F"/>
                </a:solidFill>
                <a:latin typeface="Century Gothic" pitchFamily="34" charset="0"/>
              </a:defRPr>
            </a:lvl4pPr>
            <a:lvl5pPr marL="2057400" indent="-228600" eaLnBrk="0" hangingPunct="0">
              <a:spcBef>
                <a:spcPct val="20000"/>
              </a:spcBef>
              <a:buFont typeface="Arial" charset="0"/>
              <a:buChar char="•"/>
              <a:defRPr sz="1600">
                <a:solidFill>
                  <a:srgbClr val="7F7F7F"/>
                </a:solidFill>
                <a:latin typeface="Century Gothic" pitchFamily="34" charset="0"/>
              </a:defRPr>
            </a:lvl5pPr>
            <a:lvl6pPr marL="2514600" indent="-228600" eaLnBrk="0" fontAlgn="base" hangingPunct="0">
              <a:spcBef>
                <a:spcPct val="20000"/>
              </a:spcBef>
              <a:spcAft>
                <a:spcPct val="0"/>
              </a:spcAft>
              <a:buFont typeface="Arial" charset="0"/>
              <a:buChar char="•"/>
              <a:defRPr sz="1600">
                <a:solidFill>
                  <a:srgbClr val="7F7F7F"/>
                </a:solidFill>
                <a:latin typeface="Century Gothic" pitchFamily="34" charset="0"/>
              </a:defRPr>
            </a:lvl6pPr>
            <a:lvl7pPr marL="2971800" indent="-228600" eaLnBrk="0" fontAlgn="base" hangingPunct="0">
              <a:spcBef>
                <a:spcPct val="20000"/>
              </a:spcBef>
              <a:spcAft>
                <a:spcPct val="0"/>
              </a:spcAft>
              <a:buFont typeface="Arial" charset="0"/>
              <a:buChar char="•"/>
              <a:defRPr sz="1600">
                <a:solidFill>
                  <a:srgbClr val="7F7F7F"/>
                </a:solidFill>
                <a:latin typeface="Century Gothic" pitchFamily="34" charset="0"/>
              </a:defRPr>
            </a:lvl7pPr>
            <a:lvl8pPr marL="3429000" indent="-228600" eaLnBrk="0" fontAlgn="base" hangingPunct="0">
              <a:spcBef>
                <a:spcPct val="20000"/>
              </a:spcBef>
              <a:spcAft>
                <a:spcPct val="0"/>
              </a:spcAft>
              <a:buFont typeface="Arial" charset="0"/>
              <a:buChar char="•"/>
              <a:defRPr sz="1600">
                <a:solidFill>
                  <a:srgbClr val="7F7F7F"/>
                </a:solidFill>
                <a:latin typeface="Century Gothic" pitchFamily="34" charset="0"/>
              </a:defRPr>
            </a:lvl8pPr>
            <a:lvl9pPr marL="3886200" indent="-228600" eaLnBrk="0" fontAlgn="base" hangingPunct="0">
              <a:spcBef>
                <a:spcPct val="20000"/>
              </a:spcBef>
              <a:spcAft>
                <a:spcPct val="0"/>
              </a:spcAft>
              <a:buFont typeface="Arial" charset="0"/>
              <a:buChar char="•"/>
              <a:defRPr sz="1600">
                <a:solidFill>
                  <a:srgbClr val="7F7F7F"/>
                </a:solidFill>
                <a:latin typeface="Century Gothic" pitchFamily="34" charset="0"/>
              </a:defRPr>
            </a:lvl9pPr>
          </a:lstStyle>
          <a:p>
            <a:pPr eaLnBrk="1" hangingPunct="1">
              <a:spcBef>
                <a:spcPct val="0"/>
              </a:spcBef>
              <a:buFontTx/>
              <a:buNone/>
            </a:pPr>
            <a:r>
              <a:rPr lang="en-US" altLang="en-US" sz="1400" b="1" dirty="0">
                <a:solidFill>
                  <a:schemeClr val="bg1"/>
                </a:solidFill>
                <a:latin typeface="Calibri" pitchFamily="34" charset="0"/>
              </a:rPr>
              <a:t>Single arm study using external control</a:t>
            </a:r>
          </a:p>
        </p:txBody>
      </p:sp>
      <p:cxnSp>
        <p:nvCxnSpPr>
          <p:cNvPr id="36" name="Straight Connector 35"/>
          <p:cNvCxnSpPr/>
          <p:nvPr/>
        </p:nvCxnSpPr>
        <p:spPr>
          <a:xfrm>
            <a:off x="245062" y="2439979"/>
            <a:ext cx="3200400" cy="0"/>
          </a:xfrm>
          <a:prstGeom prst="line">
            <a:avLst/>
          </a:prstGeom>
          <a:ln w="57150"/>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p:nvCxnSpPr>
        <p:spPr>
          <a:xfrm>
            <a:off x="3521662" y="2439979"/>
            <a:ext cx="3810000" cy="0"/>
          </a:xfrm>
          <a:prstGeom prst="line">
            <a:avLst/>
          </a:prstGeom>
          <a:ln w="57150"/>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7421401" y="2439979"/>
            <a:ext cx="1510461" cy="0"/>
          </a:xfrm>
          <a:prstGeom prst="line">
            <a:avLst/>
          </a:prstGeom>
          <a:ln w="57150"/>
        </p:spPr>
        <p:style>
          <a:lnRef idx="2">
            <a:schemeClr val="accent1"/>
          </a:lnRef>
          <a:fillRef idx="0">
            <a:schemeClr val="accent1"/>
          </a:fillRef>
          <a:effectRef idx="1">
            <a:schemeClr val="accent1"/>
          </a:effectRef>
          <a:fontRef idx="minor">
            <a:schemeClr val="tx1"/>
          </a:fontRef>
        </p:style>
      </p:cxnSp>
      <p:sp>
        <p:nvSpPr>
          <p:cNvPr id="46" name="TextBox 22"/>
          <p:cNvSpPr txBox="1">
            <a:spLocks noChangeArrowheads="1"/>
          </p:cNvSpPr>
          <p:nvPr/>
        </p:nvSpPr>
        <p:spPr bwMode="auto">
          <a:xfrm>
            <a:off x="7312612" y="4212284"/>
            <a:ext cx="169810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charset="0"/>
              <a:buChar char="•"/>
              <a:defRPr sz="2400">
                <a:solidFill>
                  <a:srgbClr val="7F7F7F"/>
                </a:solidFill>
                <a:latin typeface="Century Gothic" pitchFamily="34" charset="0"/>
              </a:defRPr>
            </a:lvl1pPr>
            <a:lvl2pPr marL="742950" indent="-285750" eaLnBrk="0" hangingPunct="0">
              <a:spcBef>
                <a:spcPct val="20000"/>
              </a:spcBef>
              <a:buFont typeface="Courier New" pitchFamily="49" charset="0"/>
              <a:buChar char="o"/>
              <a:defRPr sz="1600">
                <a:solidFill>
                  <a:srgbClr val="7F7F7F"/>
                </a:solidFill>
                <a:latin typeface="Century Gothic" pitchFamily="34" charset="0"/>
              </a:defRPr>
            </a:lvl2pPr>
            <a:lvl3pPr marL="1143000" indent="-228600" eaLnBrk="0" hangingPunct="0">
              <a:spcBef>
                <a:spcPct val="20000"/>
              </a:spcBef>
              <a:buFont typeface="Arial" charset="0"/>
              <a:buChar char="•"/>
              <a:defRPr sz="1600">
                <a:solidFill>
                  <a:srgbClr val="7F7F7F"/>
                </a:solidFill>
                <a:latin typeface="Century Gothic" pitchFamily="34" charset="0"/>
              </a:defRPr>
            </a:lvl3pPr>
            <a:lvl4pPr marL="1600200" indent="-228600" eaLnBrk="0" hangingPunct="0">
              <a:spcBef>
                <a:spcPct val="20000"/>
              </a:spcBef>
              <a:buFont typeface="Courier New" pitchFamily="49" charset="0"/>
              <a:buChar char="o"/>
              <a:defRPr sz="1600">
                <a:solidFill>
                  <a:srgbClr val="7F7F7F"/>
                </a:solidFill>
                <a:latin typeface="Century Gothic" pitchFamily="34" charset="0"/>
              </a:defRPr>
            </a:lvl4pPr>
            <a:lvl5pPr marL="2057400" indent="-228600" eaLnBrk="0" hangingPunct="0">
              <a:spcBef>
                <a:spcPct val="20000"/>
              </a:spcBef>
              <a:buFont typeface="Arial" charset="0"/>
              <a:buChar char="•"/>
              <a:defRPr sz="1600">
                <a:solidFill>
                  <a:srgbClr val="7F7F7F"/>
                </a:solidFill>
                <a:latin typeface="Century Gothic" pitchFamily="34" charset="0"/>
              </a:defRPr>
            </a:lvl5pPr>
            <a:lvl6pPr marL="2514600" indent="-228600" eaLnBrk="0" fontAlgn="base" hangingPunct="0">
              <a:spcBef>
                <a:spcPct val="20000"/>
              </a:spcBef>
              <a:spcAft>
                <a:spcPct val="0"/>
              </a:spcAft>
              <a:buFont typeface="Arial" charset="0"/>
              <a:buChar char="•"/>
              <a:defRPr sz="1600">
                <a:solidFill>
                  <a:srgbClr val="7F7F7F"/>
                </a:solidFill>
                <a:latin typeface="Century Gothic" pitchFamily="34" charset="0"/>
              </a:defRPr>
            </a:lvl6pPr>
            <a:lvl7pPr marL="2971800" indent="-228600" eaLnBrk="0" fontAlgn="base" hangingPunct="0">
              <a:spcBef>
                <a:spcPct val="20000"/>
              </a:spcBef>
              <a:spcAft>
                <a:spcPct val="0"/>
              </a:spcAft>
              <a:buFont typeface="Arial" charset="0"/>
              <a:buChar char="•"/>
              <a:defRPr sz="1600">
                <a:solidFill>
                  <a:srgbClr val="7F7F7F"/>
                </a:solidFill>
                <a:latin typeface="Century Gothic" pitchFamily="34" charset="0"/>
              </a:defRPr>
            </a:lvl7pPr>
            <a:lvl8pPr marL="3429000" indent="-228600" eaLnBrk="0" fontAlgn="base" hangingPunct="0">
              <a:spcBef>
                <a:spcPct val="20000"/>
              </a:spcBef>
              <a:spcAft>
                <a:spcPct val="0"/>
              </a:spcAft>
              <a:buFont typeface="Arial" charset="0"/>
              <a:buChar char="•"/>
              <a:defRPr sz="1600">
                <a:solidFill>
                  <a:srgbClr val="7F7F7F"/>
                </a:solidFill>
                <a:latin typeface="Century Gothic" pitchFamily="34" charset="0"/>
              </a:defRPr>
            </a:lvl8pPr>
            <a:lvl9pPr marL="3886200" indent="-228600" eaLnBrk="0" fontAlgn="base" hangingPunct="0">
              <a:spcBef>
                <a:spcPct val="20000"/>
              </a:spcBef>
              <a:spcAft>
                <a:spcPct val="0"/>
              </a:spcAft>
              <a:buFont typeface="Arial" charset="0"/>
              <a:buChar char="•"/>
              <a:defRPr sz="1600">
                <a:solidFill>
                  <a:srgbClr val="7F7F7F"/>
                </a:solidFill>
                <a:latin typeface="Century Gothic" pitchFamily="34" charset="0"/>
              </a:defRPr>
            </a:lvl9pPr>
          </a:lstStyle>
          <a:p>
            <a:pPr eaLnBrk="1" hangingPunct="1">
              <a:spcBef>
                <a:spcPct val="0"/>
              </a:spcBef>
              <a:buFontTx/>
              <a:buNone/>
            </a:pPr>
            <a:r>
              <a:rPr lang="en-US" altLang="en-US" sz="1400" b="1" dirty="0">
                <a:solidFill>
                  <a:schemeClr val="bg1"/>
                </a:solidFill>
                <a:latin typeface="Calibri" pitchFamily="34" charset="0"/>
              </a:rPr>
              <a:t>Retrospective Cohort Study (HC) </a:t>
            </a:r>
          </a:p>
        </p:txBody>
      </p:sp>
      <p:sp>
        <p:nvSpPr>
          <p:cNvPr id="47" name="TextBox 46"/>
          <p:cNvSpPr txBox="1"/>
          <p:nvPr/>
        </p:nvSpPr>
        <p:spPr>
          <a:xfrm>
            <a:off x="7255462" y="2567868"/>
            <a:ext cx="1906291" cy="276999"/>
          </a:xfrm>
          <a:prstGeom prst="rect">
            <a:avLst/>
          </a:prstGeom>
          <a:noFill/>
        </p:spPr>
        <p:txBody>
          <a:bodyPr wrap="none" rtlCol="0">
            <a:spAutoFit/>
          </a:bodyPr>
          <a:lstStyle/>
          <a:p>
            <a:r>
              <a:rPr lang="en-US" sz="1200" b="1" i="1" dirty="0">
                <a:solidFill>
                  <a:schemeClr val="accent3">
                    <a:lumMod val="60000"/>
                    <a:lumOff val="40000"/>
                  </a:schemeClr>
                </a:solidFill>
                <a:effectLst>
                  <a:outerShdw blurRad="38100" dist="38100" dir="2700000" algn="tl">
                    <a:srgbClr val="000000">
                      <a:alpha val="43137"/>
                    </a:srgbClr>
                  </a:outerShdw>
                </a:effectLst>
              </a:rPr>
              <a:t>Prospective data collection</a:t>
            </a:r>
          </a:p>
        </p:txBody>
      </p:sp>
      <p:sp>
        <p:nvSpPr>
          <p:cNvPr id="48" name="TextBox 47"/>
          <p:cNvSpPr txBox="1"/>
          <p:nvPr/>
        </p:nvSpPr>
        <p:spPr>
          <a:xfrm>
            <a:off x="7255462" y="3680084"/>
            <a:ext cx="1841466" cy="276999"/>
          </a:xfrm>
          <a:prstGeom prst="rect">
            <a:avLst/>
          </a:prstGeom>
          <a:noFill/>
        </p:spPr>
        <p:txBody>
          <a:bodyPr wrap="none" rtlCol="0">
            <a:spAutoFit/>
          </a:bodyPr>
          <a:lstStyle/>
          <a:p>
            <a:r>
              <a:rPr lang="en-US" sz="1200" b="1" i="1" dirty="0">
                <a:solidFill>
                  <a:schemeClr val="accent3">
                    <a:lumMod val="60000"/>
                    <a:lumOff val="40000"/>
                  </a:schemeClr>
                </a:solidFill>
                <a:effectLst>
                  <a:outerShdw blurRad="38100" dist="38100" dir="2700000" algn="tl">
                    <a:srgbClr val="000000">
                      <a:alpha val="43137"/>
                    </a:srgbClr>
                  </a:outerShdw>
                </a:effectLst>
              </a:rPr>
              <a:t>Using  existing databases </a:t>
            </a:r>
          </a:p>
        </p:txBody>
      </p:sp>
      <p:sp>
        <p:nvSpPr>
          <p:cNvPr id="49" name="Rectangle 48"/>
          <p:cNvSpPr/>
          <p:nvPr/>
        </p:nvSpPr>
        <p:spPr>
          <a:xfrm>
            <a:off x="7312612" y="2784992"/>
            <a:ext cx="1674803" cy="831652"/>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Rectangle 49"/>
          <p:cNvSpPr/>
          <p:nvPr/>
        </p:nvSpPr>
        <p:spPr>
          <a:xfrm>
            <a:off x="7323734" y="3897304"/>
            <a:ext cx="1674803" cy="828675"/>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Rectangle 50"/>
          <p:cNvSpPr/>
          <p:nvPr/>
        </p:nvSpPr>
        <p:spPr>
          <a:xfrm>
            <a:off x="3521662" y="2771775"/>
            <a:ext cx="2590800" cy="1190625"/>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TextBox 51"/>
          <p:cNvSpPr txBox="1"/>
          <p:nvPr/>
        </p:nvSpPr>
        <p:spPr>
          <a:xfrm>
            <a:off x="4236756" y="2537491"/>
            <a:ext cx="1210268" cy="276999"/>
          </a:xfrm>
          <a:prstGeom prst="rect">
            <a:avLst/>
          </a:prstGeom>
          <a:noFill/>
        </p:spPr>
        <p:txBody>
          <a:bodyPr wrap="none" rtlCol="0">
            <a:spAutoFit/>
          </a:bodyPr>
          <a:lstStyle/>
          <a:p>
            <a:r>
              <a:rPr lang="en-US" sz="1200" b="1" i="1" dirty="0">
                <a:solidFill>
                  <a:schemeClr val="accent3">
                    <a:lumMod val="60000"/>
                    <a:lumOff val="40000"/>
                  </a:schemeClr>
                </a:solidFill>
                <a:effectLst>
                  <a:outerShdw blurRad="38100" dist="38100" dir="2700000" algn="tl">
                    <a:srgbClr val="000000">
                      <a:alpha val="43137"/>
                    </a:srgbClr>
                  </a:outerShdw>
                </a:effectLst>
              </a:rPr>
              <a:t>Pragmatic RCTs </a:t>
            </a:r>
          </a:p>
        </p:txBody>
      </p:sp>
      <p:sp>
        <p:nvSpPr>
          <p:cNvPr id="54" name="Flowchart: Merge 53"/>
          <p:cNvSpPr/>
          <p:nvPr/>
        </p:nvSpPr>
        <p:spPr>
          <a:xfrm rot="5400000">
            <a:off x="4075395" y="964977"/>
            <a:ext cx="990600" cy="8988854"/>
          </a:xfrm>
          <a:prstGeom prst="flowChartMerge">
            <a:avLst/>
          </a:prstGeom>
          <a:gradFill flip="none" rotWithShape="1">
            <a:gsLst>
              <a:gs pos="43000">
                <a:srgbClr val="275B99"/>
              </a:gs>
              <a:gs pos="75000">
                <a:schemeClr val="bg2">
                  <a:lumMod val="90000"/>
                </a:schemeClr>
              </a:gs>
            </a:gsLst>
            <a:lin ang="5400000" scaled="0"/>
            <a:tileRect/>
          </a:gradFill>
          <a:ln>
            <a:noFill/>
          </a:ln>
          <a:effectLst>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6" name="Straight Arrow Connector 55"/>
          <p:cNvCxnSpPr>
            <a:cxnSpLocks/>
          </p:cNvCxnSpPr>
          <p:nvPr/>
        </p:nvCxnSpPr>
        <p:spPr>
          <a:xfrm>
            <a:off x="2895600" y="5461636"/>
            <a:ext cx="6000750" cy="1"/>
          </a:xfrm>
          <a:prstGeom prst="straightConnector1">
            <a:avLst/>
          </a:prstGeom>
          <a:ln>
            <a:solidFill>
              <a:schemeClr val="tx2">
                <a:lumMod val="60000"/>
                <a:lumOff val="40000"/>
              </a:schemeClr>
            </a:solidFill>
            <a:tailEnd type="arrow" w="lg" len="lg"/>
          </a:ln>
          <a:effectLst/>
        </p:spPr>
        <p:style>
          <a:lnRef idx="2">
            <a:schemeClr val="accent1"/>
          </a:lnRef>
          <a:fillRef idx="0">
            <a:schemeClr val="accent1"/>
          </a:fillRef>
          <a:effectRef idx="1">
            <a:schemeClr val="accent1"/>
          </a:effectRef>
          <a:fontRef idx="minor">
            <a:schemeClr val="tx1"/>
          </a:fontRef>
        </p:style>
      </p:cxnSp>
      <p:sp>
        <p:nvSpPr>
          <p:cNvPr id="23" name="TextBox 10"/>
          <p:cNvSpPr txBox="1">
            <a:spLocks noChangeArrowheads="1"/>
          </p:cNvSpPr>
          <p:nvPr/>
        </p:nvSpPr>
        <p:spPr bwMode="auto">
          <a:xfrm>
            <a:off x="4352278" y="5213048"/>
            <a:ext cx="45529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charset="0"/>
              <a:buChar char="•"/>
              <a:defRPr sz="2400">
                <a:solidFill>
                  <a:srgbClr val="7F7F7F"/>
                </a:solidFill>
                <a:latin typeface="Century Gothic" pitchFamily="34" charset="0"/>
              </a:defRPr>
            </a:lvl1pPr>
            <a:lvl2pPr marL="742950" indent="-285750" eaLnBrk="0" hangingPunct="0">
              <a:spcBef>
                <a:spcPct val="20000"/>
              </a:spcBef>
              <a:buFont typeface="Courier New" pitchFamily="49" charset="0"/>
              <a:buChar char="o"/>
              <a:defRPr sz="1600">
                <a:solidFill>
                  <a:srgbClr val="7F7F7F"/>
                </a:solidFill>
                <a:latin typeface="Century Gothic" pitchFamily="34" charset="0"/>
              </a:defRPr>
            </a:lvl2pPr>
            <a:lvl3pPr marL="1143000" indent="-228600" eaLnBrk="0" hangingPunct="0">
              <a:spcBef>
                <a:spcPct val="20000"/>
              </a:spcBef>
              <a:buFont typeface="Arial" charset="0"/>
              <a:buChar char="•"/>
              <a:defRPr sz="1600">
                <a:solidFill>
                  <a:srgbClr val="7F7F7F"/>
                </a:solidFill>
                <a:latin typeface="Century Gothic" pitchFamily="34" charset="0"/>
              </a:defRPr>
            </a:lvl3pPr>
            <a:lvl4pPr marL="1600200" indent="-228600" eaLnBrk="0" hangingPunct="0">
              <a:spcBef>
                <a:spcPct val="20000"/>
              </a:spcBef>
              <a:buFont typeface="Courier New" pitchFamily="49" charset="0"/>
              <a:buChar char="o"/>
              <a:defRPr sz="1600">
                <a:solidFill>
                  <a:srgbClr val="7F7F7F"/>
                </a:solidFill>
                <a:latin typeface="Century Gothic" pitchFamily="34" charset="0"/>
              </a:defRPr>
            </a:lvl4pPr>
            <a:lvl5pPr marL="2057400" indent="-228600" eaLnBrk="0" hangingPunct="0">
              <a:spcBef>
                <a:spcPct val="20000"/>
              </a:spcBef>
              <a:buFont typeface="Arial" charset="0"/>
              <a:buChar char="•"/>
              <a:defRPr sz="1600">
                <a:solidFill>
                  <a:srgbClr val="7F7F7F"/>
                </a:solidFill>
                <a:latin typeface="Century Gothic" pitchFamily="34" charset="0"/>
              </a:defRPr>
            </a:lvl5pPr>
            <a:lvl6pPr marL="2514600" indent="-228600" eaLnBrk="0" fontAlgn="base" hangingPunct="0">
              <a:spcBef>
                <a:spcPct val="20000"/>
              </a:spcBef>
              <a:spcAft>
                <a:spcPct val="0"/>
              </a:spcAft>
              <a:buFont typeface="Arial" charset="0"/>
              <a:buChar char="•"/>
              <a:defRPr sz="1600">
                <a:solidFill>
                  <a:srgbClr val="7F7F7F"/>
                </a:solidFill>
                <a:latin typeface="Century Gothic" pitchFamily="34" charset="0"/>
              </a:defRPr>
            </a:lvl6pPr>
            <a:lvl7pPr marL="2971800" indent="-228600" eaLnBrk="0" fontAlgn="base" hangingPunct="0">
              <a:spcBef>
                <a:spcPct val="20000"/>
              </a:spcBef>
              <a:spcAft>
                <a:spcPct val="0"/>
              </a:spcAft>
              <a:buFont typeface="Arial" charset="0"/>
              <a:buChar char="•"/>
              <a:defRPr sz="1600">
                <a:solidFill>
                  <a:srgbClr val="7F7F7F"/>
                </a:solidFill>
                <a:latin typeface="Century Gothic" pitchFamily="34" charset="0"/>
              </a:defRPr>
            </a:lvl7pPr>
            <a:lvl8pPr marL="3429000" indent="-228600" eaLnBrk="0" fontAlgn="base" hangingPunct="0">
              <a:spcBef>
                <a:spcPct val="20000"/>
              </a:spcBef>
              <a:spcAft>
                <a:spcPct val="0"/>
              </a:spcAft>
              <a:buFont typeface="Arial" charset="0"/>
              <a:buChar char="•"/>
              <a:defRPr sz="1600">
                <a:solidFill>
                  <a:srgbClr val="7F7F7F"/>
                </a:solidFill>
                <a:latin typeface="Century Gothic" pitchFamily="34" charset="0"/>
              </a:defRPr>
            </a:lvl8pPr>
            <a:lvl9pPr marL="3886200" indent="-228600" eaLnBrk="0" fontAlgn="base" hangingPunct="0">
              <a:spcBef>
                <a:spcPct val="20000"/>
              </a:spcBef>
              <a:spcAft>
                <a:spcPct val="0"/>
              </a:spcAft>
              <a:buFont typeface="Arial" charset="0"/>
              <a:buChar char="•"/>
              <a:defRPr sz="1600">
                <a:solidFill>
                  <a:srgbClr val="7F7F7F"/>
                </a:solidFill>
                <a:latin typeface="Century Gothic" pitchFamily="34" charset="0"/>
              </a:defRPr>
            </a:lvl9pPr>
          </a:lstStyle>
          <a:p>
            <a:pPr eaLnBrk="1" hangingPunct="1">
              <a:spcBef>
                <a:spcPct val="0"/>
              </a:spcBef>
              <a:buFontTx/>
              <a:buNone/>
            </a:pPr>
            <a:r>
              <a:rPr lang="en-US" altLang="en-US" b="1" i="1" dirty="0">
                <a:solidFill>
                  <a:schemeClr val="bg1"/>
                </a:solidFill>
                <a:latin typeface="Calibri" pitchFamily="34" charset="0"/>
              </a:rPr>
              <a:t>Increasing reliance</a:t>
            </a:r>
            <a:r>
              <a:rPr lang="en-US" altLang="en-US" sz="2000" i="1" dirty="0">
                <a:solidFill>
                  <a:schemeClr val="bg1"/>
                </a:solidFill>
                <a:latin typeface="Calibri" pitchFamily="34" charset="0"/>
              </a:rPr>
              <a:t> </a:t>
            </a:r>
            <a:r>
              <a:rPr lang="en-US" altLang="en-US" b="1" i="1" dirty="0">
                <a:solidFill>
                  <a:schemeClr val="bg1"/>
                </a:solidFill>
                <a:latin typeface="Calibri" pitchFamily="34" charset="0"/>
              </a:rPr>
              <a:t>on RWD</a:t>
            </a:r>
          </a:p>
        </p:txBody>
      </p:sp>
      <p:sp>
        <p:nvSpPr>
          <p:cNvPr id="57" name="TextBox 56"/>
          <p:cNvSpPr txBox="1"/>
          <p:nvPr/>
        </p:nvSpPr>
        <p:spPr>
          <a:xfrm>
            <a:off x="41910" y="6334780"/>
            <a:ext cx="1009650" cy="523220"/>
          </a:xfrm>
          <a:prstGeom prst="rect">
            <a:avLst/>
          </a:prstGeom>
          <a:solidFill>
            <a:schemeClr val="bg1"/>
          </a:solidFill>
        </p:spPr>
        <p:txBody>
          <a:bodyPr wrap="square" rtlCol="0">
            <a:spAutoFit/>
          </a:bodyPr>
          <a:lstStyle/>
          <a:p>
            <a:pPr algn="ctr"/>
            <a:r>
              <a:rPr lang="en-US" sz="1400" b="1" i="1" dirty="0">
                <a:solidFill>
                  <a:schemeClr val="tx1">
                    <a:lumMod val="50000"/>
                    <a:lumOff val="50000"/>
                  </a:schemeClr>
                </a:solidFill>
              </a:rPr>
              <a:t>Traditional RCTs  </a:t>
            </a:r>
          </a:p>
        </p:txBody>
      </p:sp>
      <p:sp>
        <p:nvSpPr>
          <p:cNvPr id="58" name="TextBox 57"/>
          <p:cNvSpPr txBox="1"/>
          <p:nvPr/>
        </p:nvSpPr>
        <p:spPr>
          <a:xfrm>
            <a:off x="4162530" y="6335435"/>
            <a:ext cx="1453410" cy="523220"/>
          </a:xfrm>
          <a:prstGeom prst="rect">
            <a:avLst/>
          </a:prstGeom>
          <a:solidFill>
            <a:schemeClr val="bg1"/>
          </a:solidFill>
        </p:spPr>
        <p:txBody>
          <a:bodyPr wrap="square" rtlCol="0">
            <a:spAutoFit/>
          </a:bodyPr>
          <a:lstStyle/>
          <a:p>
            <a:pPr algn="ctr"/>
            <a:r>
              <a:rPr lang="en-US" sz="1400" b="1" i="1" dirty="0">
                <a:solidFill>
                  <a:schemeClr val="tx1">
                    <a:lumMod val="50000"/>
                    <a:lumOff val="50000"/>
                  </a:schemeClr>
                </a:solidFill>
              </a:rPr>
              <a:t>RWE / pragmatic RCTs</a:t>
            </a:r>
          </a:p>
        </p:txBody>
      </p:sp>
      <p:sp>
        <p:nvSpPr>
          <p:cNvPr id="59" name="TextBox 58"/>
          <p:cNvSpPr txBox="1"/>
          <p:nvPr/>
        </p:nvSpPr>
        <p:spPr>
          <a:xfrm>
            <a:off x="7741920" y="6334780"/>
            <a:ext cx="1453410" cy="523220"/>
          </a:xfrm>
          <a:prstGeom prst="rect">
            <a:avLst/>
          </a:prstGeom>
          <a:solidFill>
            <a:schemeClr val="bg1"/>
          </a:solidFill>
        </p:spPr>
        <p:txBody>
          <a:bodyPr wrap="square" rtlCol="0">
            <a:spAutoFit/>
          </a:bodyPr>
          <a:lstStyle/>
          <a:p>
            <a:pPr algn="ctr"/>
            <a:r>
              <a:rPr lang="en-US" sz="1400" b="1" i="1" dirty="0">
                <a:solidFill>
                  <a:schemeClr val="tx1">
                    <a:lumMod val="50000"/>
                    <a:lumOff val="50000"/>
                  </a:schemeClr>
                </a:solidFill>
              </a:rPr>
              <a:t>Observational cohort studies</a:t>
            </a:r>
          </a:p>
        </p:txBody>
      </p:sp>
      <p:sp>
        <p:nvSpPr>
          <p:cNvPr id="60" name="Down Arrow 59"/>
          <p:cNvSpPr/>
          <p:nvPr/>
        </p:nvSpPr>
        <p:spPr>
          <a:xfrm flipV="1">
            <a:off x="317380" y="6029980"/>
            <a:ext cx="457200" cy="304800"/>
          </a:xfrm>
          <a:prstGeom prst="downArrow">
            <a:avLst/>
          </a:prstGeom>
          <a:gradFill>
            <a:gsLst>
              <a:gs pos="0">
                <a:schemeClr val="tx1">
                  <a:lumMod val="75000"/>
                  <a:lumOff val="25000"/>
                </a:schemeClr>
              </a:gs>
              <a:gs pos="100000">
                <a:schemeClr val="bg1">
                  <a:lumMod val="75000"/>
                </a:schemeClr>
              </a:gs>
            </a:gsLst>
          </a:gradFill>
          <a:ln>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Down Arrow 60"/>
          <p:cNvSpPr/>
          <p:nvPr/>
        </p:nvSpPr>
        <p:spPr>
          <a:xfrm flipV="1">
            <a:off x="4648200" y="6019800"/>
            <a:ext cx="457200" cy="304800"/>
          </a:xfrm>
          <a:prstGeom prst="downArrow">
            <a:avLst/>
          </a:prstGeom>
          <a:gradFill>
            <a:gsLst>
              <a:gs pos="0">
                <a:schemeClr val="tx1">
                  <a:lumMod val="75000"/>
                  <a:lumOff val="25000"/>
                </a:schemeClr>
              </a:gs>
              <a:gs pos="100000">
                <a:schemeClr val="bg1">
                  <a:lumMod val="75000"/>
                </a:schemeClr>
              </a:gs>
            </a:gsLst>
          </a:gradFill>
          <a:ln>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Down Arrow 61"/>
          <p:cNvSpPr/>
          <p:nvPr/>
        </p:nvSpPr>
        <p:spPr>
          <a:xfrm flipV="1">
            <a:off x="8233302" y="6009620"/>
            <a:ext cx="457200" cy="304800"/>
          </a:xfrm>
          <a:prstGeom prst="downArrow">
            <a:avLst/>
          </a:prstGeom>
          <a:gradFill>
            <a:gsLst>
              <a:gs pos="0">
                <a:schemeClr val="tx1">
                  <a:lumMod val="75000"/>
                  <a:lumOff val="25000"/>
                </a:schemeClr>
              </a:gs>
              <a:gs pos="100000">
                <a:schemeClr val="bg1">
                  <a:lumMod val="75000"/>
                </a:schemeClr>
              </a:gs>
            </a:gsLst>
          </a:gradFill>
          <a:ln>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ight Brace 5">
            <a:extLst>
              <a:ext uri="{FF2B5EF4-FFF2-40B4-BE49-F238E27FC236}">
                <a16:creationId xmlns:a16="http://schemas.microsoft.com/office/drawing/2014/main" id="{AB32F2BE-BA03-410C-86B1-9544BD8CFC9A}"/>
              </a:ext>
            </a:extLst>
          </p:cNvPr>
          <p:cNvSpPr/>
          <p:nvPr/>
        </p:nvSpPr>
        <p:spPr>
          <a:xfrm rot="16200000">
            <a:off x="2956260" y="-1402583"/>
            <a:ext cx="226944" cy="5981701"/>
          </a:xfrm>
          <a:prstGeom prst="rightBrace">
            <a:avLst>
              <a:gd name="adj1" fmla="val 29727"/>
              <a:gd name="adj2" fmla="val 50000"/>
            </a:avLst>
          </a:prstGeom>
          <a:ln w="9525">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3" name="Right Brace 42">
            <a:extLst>
              <a:ext uri="{FF2B5EF4-FFF2-40B4-BE49-F238E27FC236}">
                <a16:creationId xmlns:a16="http://schemas.microsoft.com/office/drawing/2014/main" id="{FA128EFA-FE48-4137-8E1B-389B2ECD7925}"/>
              </a:ext>
            </a:extLst>
          </p:cNvPr>
          <p:cNvSpPr/>
          <p:nvPr/>
        </p:nvSpPr>
        <p:spPr>
          <a:xfrm rot="16200000">
            <a:off x="6628670" y="940405"/>
            <a:ext cx="226944" cy="1297456"/>
          </a:xfrm>
          <a:prstGeom prst="rightBrace">
            <a:avLst>
              <a:gd name="adj1" fmla="val 29727"/>
              <a:gd name="adj2" fmla="val 50000"/>
            </a:avLst>
          </a:prstGeom>
          <a:ln w="9525">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4" name="Right Brace 43">
            <a:extLst>
              <a:ext uri="{FF2B5EF4-FFF2-40B4-BE49-F238E27FC236}">
                <a16:creationId xmlns:a16="http://schemas.microsoft.com/office/drawing/2014/main" id="{26E6A0C2-7C12-4498-8159-D544F8A8A972}"/>
              </a:ext>
            </a:extLst>
          </p:cNvPr>
          <p:cNvSpPr/>
          <p:nvPr/>
        </p:nvSpPr>
        <p:spPr>
          <a:xfrm rot="16200000">
            <a:off x="8122756" y="744999"/>
            <a:ext cx="226944" cy="1657788"/>
          </a:xfrm>
          <a:prstGeom prst="rightBrace">
            <a:avLst>
              <a:gd name="adj1" fmla="val 29727"/>
              <a:gd name="adj2" fmla="val 50000"/>
            </a:avLst>
          </a:prstGeom>
          <a:ln w="9525">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5" name="Title 1">
            <a:extLst>
              <a:ext uri="{FF2B5EF4-FFF2-40B4-BE49-F238E27FC236}">
                <a16:creationId xmlns:a16="http://schemas.microsoft.com/office/drawing/2014/main" id="{DAB655A5-2497-4C97-B6F3-6B3706AC2DD5}"/>
              </a:ext>
            </a:extLst>
          </p:cNvPr>
          <p:cNvSpPr txBox="1">
            <a:spLocks/>
          </p:cNvSpPr>
          <p:nvPr/>
        </p:nvSpPr>
        <p:spPr>
          <a:xfrm>
            <a:off x="323851" y="151030"/>
            <a:ext cx="7888560" cy="926020"/>
          </a:xfrm>
          <a:prstGeom prst="rect">
            <a:avLst/>
          </a:prstGeom>
        </p:spPr>
        <p:txBody>
          <a:bodyPr vert="horz" lIns="91440" tIns="45720" rIns="91440" bIns="45720" rtlCol="0" anchor="ctr">
            <a:noAutofit/>
          </a:bodyPr>
          <a:lstStyle>
            <a:lvl1pPr algn="l" defTabSz="457200" rtl="0" eaLnBrk="1" latinLnBrk="0" hangingPunct="1">
              <a:lnSpc>
                <a:spcPts val="2800"/>
              </a:lnSpc>
              <a:spcBef>
                <a:spcPct val="0"/>
              </a:spcBef>
              <a:buNone/>
              <a:defRPr sz="3200" b="1" kern="1200">
                <a:solidFill>
                  <a:srgbClr val="007CBA"/>
                </a:solidFill>
                <a:latin typeface="+mj-lt"/>
                <a:ea typeface="+mj-ea"/>
                <a:cs typeface="+mj-cs"/>
              </a:defRPr>
            </a:lvl1pPr>
          </a:lstStyle>
          <a:p>
            <a:pPr algn="ctr">
              <a:lnSpc>
                <a:spcPts val="3500"/>
              </a:lnSpc>
            </a:pPr>
            <a:r>
              <a:rPr lang="en-US" altLang="en-US" sz="3600" dirty="0"/>
              <a:t>Wide Spectrum of Potential Uses of RWD/RWE in Clinical Studies</a:t>
            </a:r>
          </a:p>
        </p:txBody>
      </p:sp>
    </p:spTree>
    <p:extLst>
      <p:ext uri="{BB962C8B-B14F-4D97-AF65-F5344CB8AC3E}">
        <p14:creationId xmlns:p14="http://schemas.microsoft.com/office/powerpoint/2010/main" val="74649973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4&quot;/&gt;&lt;lineCharCount val=&quot;48&quot;/&gt;&lt;lineCharCount val=&quot;40&quot;/&gt;&lt;lineCharCount val=&quot;46&quot;/&gt;&lt;lineCharCount val=&quot;44&quot;/&gt;&lt;/TableIndex&gt;&lt;/ShapeTextInfo&gt;"/>
  <p:tag name="HTML_SHAPEINFO" val="&lt;ThreeDShapeInfo&gt;&lt;uuid val=&quot;&quot;/&gt;&lt;isInvalidForFieldText val=&quot;0&quot;/&gt;&lt;Image&gt;&lt;filename val=&quot;C:\Users\jeff7\AppData\Local\Temp\PR\data\asimages\{D2E6C0BD-F522-4EB2-9CCE-73A25301671D}_2.png&quot;/&gt;&lt;left val=&quot;35&quot;/&gt;&lt;top val=&quot;165&quot;/&gt;&lt;width val=&quot;658&quot;/&gt;&lt;height val=&quot;221&quot;/&gt;&lt;hasText val=&quot;1&quot;/&gt;&lt;/Image&gt;&lt;/ThreeDShapeInfo&gt;"/>
</p:tagLst>
</file>

<file path=ppt/tags/tag2.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1&quot;/&gt;&lt;/TableIndex&gt;&lt;/ShapeTextInfo&gt;"/>
  <p:tag name="HTML_SHAPEINFO" val="&lt;ThreeDShapeInfo&gt;&lt;uuid val=&quot;&quot;/&gt;&lt;isInvalidForFieldText val=&quot;0&quot;/&gt;&lt;Image&gt;&lt;filename val=&quot;C:\Users\jeff7\AppData\Local\Temp\PR\data\asimages\{A6599726-A654-4234-89F3-E1D758E6CA3C}_2.png&quot;/&gt;&lt;left val=&quot;35&quot;/&gt;&lt;top val=&quot;25&quot;/&gt;&lt;width val=&quot;648&quot;/&gt;&lt;height val=&quot;52&quot;/&gt;&lt;hasText val=&quot;1&quot;/&gt;&lt;/Image&gt;&lt;/ThreeDShapeInfo&gt;"/>
</p:tagLst>
</file>

<file path=ppt/tags/tag3.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14&quot;/&gt;&lt;/TableIndex&gt;&lt;/ShapeTextInfo&gt;"/>
  <p:tag name="HTML_SHAPEINFO" val="&lt;ThreeDShapeInfo&gt;&lt;uuid val=&quot;&quot;/&gt;&lt;isInvalidForFieldText val=&quot;0&quot;/&gt;&lt;Image&gt;&lt;filename val=&quot;C:\Users\jeff7\AppData\Local\Temp\PR\data\asimages\{623642A4-41DD-4608-94D3-FAA5312C75ED}_2.png&quot;/&gt;&lt;left val=&quot;52&quot;/&gt;&lt;top val=&quot;56&quot;/&gt;&lt;width val=&quot;312&quot;/&gt;&lt;height val=&quot;68&quot;/&gt;&lt;hasText val=&quot;1&quot;/&gt;&lt;/Image&gt;&lt;/ThreeDShapeInfo&gt;"/>
</p:tagLst>
</file>

<file path=ppt/tags/tag4.xml><?xml version="1.0" encoding="utf-8"?>
<p:tagLst xmlns:a="http://schemas.openxmlformats.org/drawingml/2006/main" xmlns:r="http://schemas.openxmlformats.org/officeDocument/2006/relationships" xmlns:p="http://schemas.openxmlformats.org/presentationml/2006/main">
  <p:tag name="TIMING" val="|22|28.7"/>
</p:tagLst>
</file>

<file path=ppt/tags/tag5.xml><?xml version="1.0" encoding="utf-8"?>
<p:tagLst xmlns:a="http://schemas.openxmlformats.org/drawingml/2006/main" xmlns:r="http://schemas.openxmlformats.org/officeDocument/2006/relationships" xmlns:p="http://schemas.openxmlformats.org/presentationml/2006/main">
  <p:tag name="TIMING" val="|15.6|6.4|2.9|3.7|3.9|3.7|5.8|10.5"/>
</p:tagLst>
</file>

<file path=ppt/tags/tag6.xml><?xml version="1.0" encoding="utf-8"?>
<p:tagLst xmlns:a="http://schemas.openxmlformats.org/drawingml/2006/main" xmlns:r="http://schemas.openxmlformats.org/officeDocument/2006/relationships" xmlns:p="http://schemas.openxmlformats.org/presentationml/2006/main">
  <p:tag name="TIMING" val="|2|0.3|0.1|0.1|0.1|0.1|0.2|0.3|0.1"/>
</p:tagLst>
</file>

<file path=ppt/tags/tag7.xml><?xml version="1.0" encoding="utf-8"?>
<p:tagLst xmlns:a="http://schemas.openxmlformats.org/drawingml/2006/main" xmlns:r="http://schemas.openxmlformats.org/officeDocument/2006/relationships" xmlns:p="http://schemas.openxmlformats.org/presentationml/2006/main">
  <p:tag name="TIMING" val="|12.5|20.2|22.9"/>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37679</TotalTime>
  <Words>2138</Words>
  <Application>Microsoft Office PowerPoint</Application>
  <PresentationFormat>On-screen Show (4:3)</PresentationFormat>
  <Paragraphs>293</Paragraphs>
  <Slides>29</Slides>
  <Notes>13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29</vt:i4>
      </vt:variant>
    </vt:vector>
  </HeadingPairs>
  <TitlesOfParts>
    <vt:vector size="36" baseType="lpstr">
      <vt:lpstr>MS Mincho</vt:lpstr>
      <vt:lpstr>ＭＳ Ｐゴシック</vt:lpstr>
      <vt:lpstr>Arial</vt:lpstr>
      <vt:lpstr>Calibri</vt:lpstr>
      <vt:lpstr>Helvetica</vt:lpstr>
      <vt:lpstr>Wingdings</vt:lpstr>
      <vt:lpstr>Office Theme</vt:lpstr>
      <vt:lpstr>PowerPoint Presentation</vt:lpstr>
      <vt:lpstr> </vt:lpstr>
      <vt:lpstr>Selected CDER Standardization Topic Areas</vt:lpstr>
      <vt:lpstr>PQ/CMC Initiative</vt:lpstr>
      <vt:lpstr>PQ/CMC</vt:lpstr>
      <vt:lpstr>PQ/CMC Public Meeting</vt:lpstr>
      <vt:lpstr>Real-world evidence (RWE)</vt:lpstr>
      <vt:lpstr>FDA CDER Definitions</vt:lpstr>
      <vt:lpstr>PowerPoint Presentation</vt:lpstr>
      <vt:lpstr>21st Century Cures:  Expectations </vt:lpstr>
      <vt:lpstr>PowerPoint Presentation</vt:lpstr>
      <vt:lpstr>Demonstration Projects:  Assessing Data Fitness</vt:lpstr>
      <vt:lpstr>Demonstration Projects:  Assessing Data Fitness / Standards</vt:lpstr>
      <vt:lpstr>PowerPoint Presentation</vt:lpstr>
      <vt:lpstr>Observational Studies and Effectiveness</vt:lpstr>
      <vt:lpstr>FDA’s approach to IDMP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IDMP on FHIR</vt:lpstr>
      <vt:lpstr>E2B IND Safety Report</vt:lpstr>
      <vt:lpstr>E2B IND Safety Report</vt:lpstr>
      <vt:lpstr>PowerPoint Presentation</vt:lpstr>
    </vt:vector>
  </TitlesOfParts>
  <Company>Sensis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Cory Grabow</dc:creator>
  <cp:lastModifiedBy>Slack, Mary Ann</cp:lastModifiedBy>
  <cp:revision>389</cp:revision>
  <cp:lastPrinted>2018-11-15T18:41:14Z</cp:lastPrinted>
  <dcterms:created xsi:type="dcterms:W3CDTF">2015-10-02T20:33:31Z</dcterms:created>
  <dcterms:modified xsi:type="dcterms:W3CDTF">2018-11-15T22:42:56Z</dcterms:modified>
</cp:coreProperties>
</file>